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465" r:id="rId3"/>
    <p:sldId id="466" r:id="rId4"/>
    <p:sldId id="470" r:id="rId5"/>
    <p:sldId id="471" r:id="rId6"/>
    <p:sldId id="478" r:id="rId7"/>
    <p:sldId id="474" r:id="rId8"/>
    <p:sldId id="476" r:id="rId9"/>
    <p:sldId id="477" r:id="rId10"/>
    <p:sldId id="481" r:id="rId11"/>
    <p:sldId id="479" r:id="rId12"/>
    <p:sldId id="480" r:id="rId13"/>
    <p:sldId id="405" r:id="rId14"/>
    <p:sldId id="406" r:id="rId15"/>
    <p:sldId id="407" r:id="rId16"/>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91"/>
        <p:guide pos="24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a:rPr>
              <a:t>&lt;date/time&gt;</a:t>
            </a:r>
            <a:endParaRPr lang="en-US" sz="1050" b="0" strike="noStrike" spc="-1">
              <a:latin typeface="Times New Roman"/>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a:rPr>
              <a:t>&lt;footer&gt;</a:t>
            </a:r>
            <a:endParaRPr lang="en-US" sz="1050" b="0" strike="noStrike" spc="-1">
              <a:latin typeface="Times New Roman"/>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a:rPr>
            </a:fld>
            <a:endParaRPr lang="en-US"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0" Type="http://schemas.openxmlformats.org/officeDocument/2006/relationships/slideLayout" Target="../slideLayouts/slideLayout3.xml"/><Relationship Id="rId1"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393315"/>
            <a:ext cx="2986405" cy="276860"/>
          </a:xfrm>
          <a:prstGeom prst="rect">
            <a:avLst/>
          </a:prstGeom>
        </p:spPr>
      </p:pic>
      <p:pic>
        <p:nvPicPr>
          <p:cNvPr id="6" name="Picture 5" descr="1"/>
          <p:cNvPicPr>
            <a:picLocks noChangeAspect="true"/>
          </p:cNvPicPr>
          <p:nvPr/>
        </p:nvPicPr>
        <p:blipFill>
          <a:blip r:embed="rId2"/>
          <a:stretch>
            <a:fillRect/>
          </a:stretch>
        </p:blipFill>
        <p:spPr>
          <a:xfrm>
            <a:off x="2446655" y="2823845"/>
            <a:ext cx="2283460" cy="12731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17789" y="50125"/>
            <a:ext cx="4692015" cy="398780"/>
          </a:xfrm>
          <a:prstGeom prst="rect">
            <a:avLst/>
          </a:prstGeom>
          <a:noFill/>
        </p:spPr>
        <p:txBody>
          <a:bodyPr wrap="none" rtlCol="0">
            <a:spAutoFit/>
          </a:bodyPr>
          <a:p>
            <a:pPr algn="l"/>
            <a:r>
              <a:rPr lang="en-US" altLang="en-US" sz="2000" dirty="0">
                <a:latin typeface="+mj-lt"/>
                <a:ea typeface="宋体" pitchFamily="2" charset="-122"/>
              </a:rPr>
              <a:t>用非磁性的点接触来产生sk和sk Hall效应</a:t>
            </a:r>
            <a:endParaRPr lang="en-US" altLang="en-US" sz="2000" dirty="0">
              <a:latin typeface="+mj-lt"/>
              <a:ea typeface="宋体" pitchFamily="2" charset="-122"/>
            </a:endParaRPr>
          </a:p>
        </p:txBody>
      </p:sp>
      <p:sp>
        <p:nvSpPr>
          <p:cNvPr id="3" name="Text Box 2"/>
          <p:cNvSpPr txBox="true"/>
          <p:nvPr/>
        </p:nvSpPr>
        <p:spPr>
          <a:xfrm>
            <a:off x="5333322" y="377049"/>
            <a:ext cx="2134175" cy="275590"/>
          </a:xfrm>
          <a:prstGeom prst="rect">
            <a:avLst/>
          </a:prstGeom>
          <a:noFill/>
        </p:spPr>
        <p:txBody>
          <a:bodyPr wrap="square" rtlCol="0">
            <a:spAutoFit/>
          </a:bodyPr>
          <a:p>
            <a:r>
              <a:rPr lang="en-US" altLang="en-US" sz="1200"/>
              <a:t>PRB 100, 184426(2019)</a:t>
            </a:r>
            <a:endParaRPr lang="en-US" altLang="en-US" sz="1200"/>
          </a:p>
        </p:txBody>
      </p:sp>
      <p:sp>
        <p:nvSpPr>
          <p:cNvPr id="4" name="Text Box 3"/>
          <p:cNvSpPr txBox="true"/>
          <p:nvPr/>
        </p:nvSpPr>
        <p:spPr>
          <a:xfrm>
            <a:off x="200675" y="105010"/>
            <a:ext cx="748723" cy="460375"/>
          </a:xfrm>
          <a:prstGeom prst="rect">
            <a:avLst/>
          </a:prstGeom>
          <a:noFill/>
        </p:spPr>
        <p:txBody>
          <a:bodyPr wrap="square" rtlCol="0">
            <a:spAutoFit/>
          </a:bodyPr>
          <a:p>
            <a:r>
              <a:rPr lang="en-US" altLang="zh-CN" sz="1200">
                <a:solidFill>
                  <a:srgbClr val="FF0000"/>
                </a:solidFill>
                <a:ea typeface="宋体" pitchFamily="2" charset="-122"/>
              </a:rPr>
              <a:t>实验+数值模拟</a:t>
            </a:r>
            <a:endParaRPr lang="en-US" altLang="zh-CN" sz="1200">
              <a:solidFill>
                <a:srgbClr val="FF0000"/>
              </a:solidFill>
              <a:ea typeface="宋体" pitchFamily="2" charset="-122"/>
            </a:endParaRPr>
          </a:p>
        </p:txBody>
      </p:sp>
      <p:sp>
        <p:nvSpPr>
          <p:cNvPr id="15" name="Text Box 14"/>
          <p:cNvSpPr txBox="true"/>
          <p:nvPr/>
        </p:nvSpPr>
        <p:spPr>
          <a:xfrm>
            <a:off x="66144" y="637009"/>
            <a:ext cx="7306740" cy="4547870"/>
          </a:xfrm>
          <a:prstGeom prst="rect">
            <a:avLst/>
          </a:prstGeom>
          <a:noFill/>
        </p:spPr>
        <p:txBody>
          <a:bodyPr wrap="square" rtlCol="0">
            <a:spAutoFit/>
          </a:bodyPr>
          <a:p>
            <a:pPr marL="285750" indent="-285750" algn="l">
              <a:buFont typeface="Arial" panose="02080604020202020204" pitchFamily="34" charset="0"/>
              <a:buChar char="•"/>
            </a:pPr>
            <a:r>
              <a:rPr lang="en-US" sz="1160">
                <a:solidFill>
                  <a:schemeClr val="tx1"/>
                </a:solidFill>
                <a:ea typeface="宋体" pitchFamily="2" charset="-122"/>
              </a:rPr>
              <a:t>本文实验上表明sk可以通过非磁性的导体点接触产生，并观测到了sk Hall效应</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用微磁模拟重现了实验，其中sk-Ask(anti-skyrmion)对的形成起作用</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sk Hall效应被</a:t>
            </a:r>
            <a:r>
              <a:rPr lang="en-US" sz="1160">
                <a:solidFill>
                  <a:srgbClr val="FF0000"/>
                </a:solidFill>
                <a:ea typeface="宋体" pitchFamily="2" charset="-122"/>
              </a:rPr>
              <a:t>修正了的Thiele方程</a:t>
            </a:r>
            <a:r>
              <a:rPr lang="en-US" sz="1160">
                <a:solidFill>
                  <a:schemeClr val="tx1"/>
                </a:solidFill>
                <a:ea typeface="宋体" pitchFamily="2" charset="-122"/>
              </a:rPr>
              <a:t>描述，其中考虑了</a:t>
            </a:r>
            <a:r>
              <a:rPr lang="en-US" sz="1160">
                <a:solidFill>
                  <a:srgbClr val="FF0000"/>
                </a:solidFill>
                <a:ea typeface="宋体" pitchFamily="2" charset="-122"/>
              </a:rPr>
              <a:t>空间非均匀</a:t>
            </a:r>
            <a:r>
              <a:rPr lang="en-US" sz="1160">
                <a:solidFill>
                  <a:schemeClr val="tx1"/>
                </a:solidFill>
                <a:ea typeface="宋体" pitchFamily="2" charset="-122"/>
              </a:rPr>
              <a:t>的自旋轨道力矩和Magnus力的贡献</a:t>
            </a:r>
            <a:endParaRPr lang="en-US" sz="1160">
              <a:solidFill>
                <a:schemeClr val="tx1"/>
              </a:solidFill>
              <a:ea typeface="宋体" pitchFamily="2" charset="-122"/>
            </a:endParaRPr>
          </a:p>
          <a:p>
            <a:pPr marL="285750" indent="-285750" algn="l">
              <a:buFont typeface="Arial" panose="02080604020202020204" pitchFamily="34" charset="0"/>
              <a:buChar char="•"/>
            </a:pPr>
            <a:r>
              <a:rPr lang="en-US" sz="1160">
                <a:solidFill>
                  <a:schemeClr val="tx1"/>
                </a:solidFill>
                <a:ea typeface="宋体" pitchFamily="2" charset="-122"/>
              </a:rPr>
              <a:t>产生sk的方法：</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1. 加磁场[8]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2. 自旋极化电流[27,33,34]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3. 局域加热[35]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4. 激光束[36,37]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5. 电压38,39]   </a:t>
            </a:r>
            <a:endParaRPr lang="en-US" sz="1160">
              <a:solidFill>
                <a:schemeClr val="tx1"/>
              </a:solidFill>
              <a:ea typeface="宋体" pitchFamily="2" charset="-122"/>
            </a:endParaRPr>
          </a:p>
          <a:p>
            <a:pPr lvl="1" indent="0" algn="l">
              <a:buFont typeface="Arial" panose="02080604020202020204" pitchFamily="34" charset="0"/>
              <a:buNone/>
            </a:pPr>
            <a:r>
              <a:rPr lang="en-US" sz="1160">
                <a:solidFill>
                  <a:schemeClr val="tx1"/>
                </a:solidFill>
                <a:ea typeface="宋体" pitchFamily="2" charset="-122"/>
              </a:rPr>
              <a:t>6. 在几何受限器件中加电流[45]</a:t>
            </a:r>
            <a:r>
              <a:rPr lang="zh-CN" altLang="en-US" sz="1160">
                <a:solidFill>
                  <a:schemeClr val="tx1"/>
                </a:solidFill>
                <a:ea typeface="宋体" pitchFamily="2" charset="-122"/>
              </a:rPr>
              <a:t>（动力学方法）</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在FM/HM双层膜结构中，通过HM的电流由于SHE产生自旋流，从而对邻近的FM层施加自旋轨道力矩(</a:t>
            </a:r>
            <a:r>
              <a:rPr lang="en-US" sz="1160" b="1">
                <a:solidFill>
                  <a:srgbClr val="FF0000"/>
                </a:solidFill>
                <a:ea typeface="宋体" pitchFamily="2" charset="-122"/>
              </a:rPr>
              <a:t>SOT</a:t>
            </a:r>
            <a:r>
              <a:rPr lang="en-US" sz="1160">
                <a:solidFill>
                  <a:schemeClr val="tx1"/>
                </a:solidFill>
                <a:ea typeface="宋体" pitchFamily="2" charset="-122"/>
              </a:rPr>
              <a:t>)，用以操控磁化动力学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另一方面，有一小部分电流可以直接在FM层中流通，通过自旋转移力矩(</a:t>
            </a:r>
            <a:r>
              <a:rPr lang="en-US" sz="1160" b="1">
                <a:solidFill>
                  <a:srgbClr val="FF0000"/>
                </a:solidFill>
                <a:ea typeface="宋体" pitchFamily="2" charset="-122"/>
              </a:rPr>
              <a:t>STT</a:t>
            </a:r>
            <a:r>
              <a:rPr lang="en-US" sz="1160">
                <a:solidFill>
                  <a:schemeClr val="tx1"/>
                </a:solidFill>
                <a:ea typeface="宋体" pitchFamily="2" charset="-122"/>
              </a:rPr>
              <a:t>)来诱导磁化动力学</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b="1">
                <a:solidFill>
                  <a:srgbClr val="FF0000"/>
                </a:solidFill>
                <a:ea typeface="宋体" pitchFamily="2" charset="-122"/>
              </a:rPr>
              <a:t>STT对sk Hall效应的贡献可以忽略</a:t>
            </a:r>
            <a:r>
              <a:rPr lang="en-US" sz="1160">
                <a:solidFill>
                  <a:schemeClr val="tx1"/>
                </a:solidFill>
                <a:ea typeface="宋体" pitchFamily="2" charset="-122"/>
              </a:rPr>
              <a:t>[27,46,57]，所以本文不考虑</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模拟：用点接触位置空间发散的SOT来进行LLG演化，发现了拓扑相变，从拓扑荷0变化到-1，形成sk</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实验：</a:t>
            </a:r>
            <a:endParaRPr lang="en-US" sz="1160">
              <a:solidFill>
                <a:schemeClr val="tx1"/>
              </a:solidFill>
              <a:ea typeface="宋体" pitchFamily="2" charset="-122"/>
            </a:endParaRPr>
          </a:p>
          <a:p>
            <a:pPr marL="285750" lvl="0" indent="-285750" algn="l">
              <a:buFont typeface="Arial" panose="02080604020202020204" pitchFamily="34" charset="0"/>
              <a:buChar char="•"/>
            </a:pPr>
            <a:r>
              <a:rPr lang="en-US" sz="1160">
                <a:solidFill>
                  <a:schemeClr val="tx1"/>
                </a:solidFill>
                <a:ea typeface="宋体" pitchFamily="2" charset="-122"/>
              </a:rPr>
              <a:t>SOT</a:t>
            </a:r>
            <a:r>
              <a:rPr lang="zh-CN" altLang="en-US" sz="1160">
                <a:solidFill>
                  <a:schemeClr val="tx1"/>
                </a:solidFill>
                <a:ea typeface="宋体" pitchFamily="2" charset="-122"/>
              </a:rPr>
              <a:t>驱动下的</a:t>
            </a:r>
            <a:r>
              <a:rPr lang="en-US" sz="1160">
                <a:solidFill>
                  <a:schemeClr val="tx1"/>
                </a:solidFill>
                <a:ea typeface="宋体" pitchFamily="2" charset="-122"/>
              </a:rPr>
              <a:t>Thiele方程：</a:t>
            </a: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endParaRPr lang="zh-CN" altLang="en-US" sz="1160">
              <a:solidFill>
                <a:schemeClr val="tx1"/>
              </a:solidFill>
              <a:ea typeface="宋体" pitchFamily="2" charset="-122"/>
            </a:endParaRPr>
          </a:p>
          <a:p>
            <a:pPr marL="285750" lvl="0" indent="-285750" algn="l">
              <a:buFont typeface="Arial" panose="02080604020202020204" pitchFamily="34" charset="0"/>
              <a:buChar char="•"/>
            </a:pPr>
            <a:r>
              <a:rPr lang="zh-CN" altLang="en-US" sz="1160">
                <a:solidFill>
                  <a:schemeClr val="tx1"/>
                </a:solidFill>
                <a:ea typeface="宋体" pitchFamily="2" charset="-122"/>
              </a:rPr>
              <a:t>定义</a:t>
            </a:r>
            <a:r>
              <a:rPr lang="en-US" altLang="zh-CN" sz="1160">
                <a:solidFill>
                  <a:schemeClr val="tx1"/>
                </a:solidFill>
                <a:ea typeface="宋体" pitchFamily="2" charset="-122"/>
              </a:rPr>
              <a:t>sk Hall</a:t>
            </a:r>
            <a:r>
              <a:rPr lang="" altLang="en-US" sz="1160">
                <a:solidFill>
                  <a:schemeClr val="tx1"/>
                </a:solidFill>
                <a:ea typeface="宋体" pitchFamily="2" charset="-122"/>
              </a:rPr>
              <a:t> angle:   tan(phi) = v_y/v_x</a:t>
            </a:r>
            <a:endParaRPr lang="" altLang="en-US" sz="1160">
              <a:solidFill>
                <a:schemeClr val="tx1"/>
              </a:solidFill>
              <a:ea typeface="宋体" pitchFamily="2" charset="-122"/>
            </a:endParaRPr>
          </a:p>
        </p:txBody>
      </p:sp>
      <p:pic>
        <p:nvPicPr>
          <p:cNvPr id="2" name="Picture 1" descr="1"/>
          <p:cNvPicPr>
            <a:picLocks noChangeAspect="true"/>
          </p:cNvPicPr>
          <p:nvPr/>
        </p:nvPicPr>
        <p:blipFill>
          <a:blip r:embed="rId1"/>
          <a:stretch>
            <a:fillRect/>
          </a:stretch>
        </p:blipFill>
        <p:spPr>
          <a:xfrm>
            <a:off x="2832756" y="1257497"/>
            <a:ext cx="3445909" cy="379612"/>
          </a:xfrm>
          <a:prstGeom prst="rect">
            <a:avLst/>
          </a:prstGeom>
        </p:spPr>
      </p:pic>
      <p:sp>
        <p:nvSpPr>
          <p:cNvPr id="5" name="Text Box 4"/>
          <p:cNvSpPr txBox="true"/>
          <p:nvPr/>
        </p:nvSpPr>
        <p:spPr>
          <a:xfrm>
            <a:off x="6222484" y="1874432"/>
            <a:ext cx="540385" cy="320040"/>
          </a:xfrm>
          <a:prstGeom prst="rect">
            <a:avLst/>
          </a:prstGeom>
          <a:noFill/>
        </p:spPr>
        <p:txBody>
          <a:bodyPr wrap="none" rtlCol="0">
            <a:spAutoFit/>
          </a:bodyPr>
          <a:p>
            <a:r>
              <a:rPr lang="en-US" altLang="en-US" sz="1490"/>
              <a:t>SOT</a:t>
            </a:r>
            <a:endParaRPr lang="en-US" altLang="en-US" sz="1490"/>
          </a:p>
        </p:txBody>
      </p:sp>
      <p:cxnSp>
        <p:nvCxnSpPr>
          <p:cNvPr id="6" name="Straight Arrow Connector 5"/>
          <p:cNvCxnSpPr/>
          <p:nvPr/>
        </p:nvCxnSpPr>
        <p:spPr>
          <a:xfrm flipH="true" flipV="true">
            <a:off x="5610800" y="1538399"/>
            <a:ext cx="711969" cy="362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descr="/home/ligy/Pictures/1.png1"/>
          <p:cNvPicPr>
            <a:picLocks noChangeAspect="true"/>
          </p:cNvPicPr>
          <p:nvPr/>
        </p:nvPicPr>
        <p:blipFill>
          <a:blip r:embed="rId2"/>
          <a:srcRect/>
          <a:stretch>
            <a:fillRect/>
          </a:stretch>
        </p:blipFill>
        <p:spPr>
          <a:xfrm>
            <a:off x="3903859" y="2003594"/>
            <a:ext cx="1199741" cy="276177"/>
          </a:xfrm>
          <a:prstGeom prst="rect">
            <a:avLst/>
          </a:prstGeom>
        </p:spPr>
      </p:pic>
      <p:cxnSp>
        <p:nvCxnSpPr>
          <p:cNvPr id="8" name="Straight Arrow Connector 7"/>
          <p:cNvCxnSpPr/>
          <p:nvPr/>
        </p:nvCxnSpPr>
        <p:spPr>
          <a:xfrm flipV="true">
            <a:off x="4697211" y="1538399"/>
            <a:ext cx="581756" cy="4636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3"/>
          <a:stretch>
            <a:fillRect/>
          </a:stretch>
        </p:blipFill>
        <p:spPr>
          <a:xfrm>
            <a:off x="2365375" y="3507105"/>
            <a:ext cx="2233295" cy="200660"/>
          </a:xfrm>
          <a:prstGeom prst="rect">
            <a:avLst/>
          </a:prstGeom>
        </p:spPr>
      </p:pic>
      <p:pic>
        <p:nvPicPr>
          <p:cNvPr id="10" name="Picture 9" descr="/home/ligy/Pictures/1.png1"/>
          <p:cNvPicPr>
            <a:picLocks noChangeAspect="true"/>
          </p:cNvPicPr>
          <p:nvPr/>
        </p:nvPicPr>
        <p:blipFill>
          <a:blip r:embed="rId4"/>
          <a:srcRect/>
          <a:stretch>
            <a:fillRect/>
          </a:stretch>
        </p:blipFill>
        <p:spPr>
          <a:xfrm>
            <a:off x="549275" y="4420235"/>
            <a:ext cx="3848735" cy="445135"/>
          </a:xfrm>
          <a:prstGeom prst="rect">
            <a:avLst/>
          </a:prstGeom>
        </p:spPr>
      </p:pic>
      <p:pic>
        <p:nvPicPr>
          <p:cNvPr id="11" name="Picture 10" descr="/home/ligy/Pictures/1.png1"/>
          <p:cNvPicPr>
            <a:picLocks noChangeAspect="true"/>
          </p:cNvPicPr>
          <p:nvPr/>
        </p:nvPicPr>
        <p:blipFill>
          <a:blip r:embed="rId5"/>
          <a:srcRect/>
          <a:stretch>
            <a:fillRect/>
          </a:stretch>
        </p:blipFill>
        <p:spPr>
          <a:xfrm>
            <a:off x="2832735" y="5113655"/>
            <a:ext cx="1409065" cy="401955"/>
          </a:xfrm>
          <a:prstGeom prst="rect">
            <a:avLst/>
          </a:prstGeom>
        </p:spPr>
      </p:pic>
      <p:pic>
        <p:nvPicPr>
          <p:cNvPr id="12" name="Picture 11" descr="/home/ligy/Pictures/1.png1"/>
          <p:cNvPicPr>
            <a:picLocks noChangeAspect="true"/>
          </p:cNvPicPr>
          <p:nvPr/>
        </p:nvPicPr>
        <p:blipFill>
          <a:blip r:embed="rId6"/>
          <a:srcRect/>
          <a:stretch>
            <a:fillRect/>
          </a:stretch>
        </p:blipFill>
        <p:spPr>
          <a:xfrm>
            <a:off x="686435" y="3720148"/>
            <a:ext cx="1409065" cy="349250"/>
          </a:xfrm>
          <a:prstGeom prst="rect">
            <a:avLst/>
          </a:prstGeom>
        </p:spPr>
      </p:pic>
      <p:pic>
        <p:nvPicPr>
          <p:cNvPr id="13" name="Picture 12" descr="/home/ligy/Pictures/1.png1"/>
          <p:cNvPicPr>
            <a:picLocks noChangeAspect="true"/>
          </p:cNvPicPr>
          <p:nvPr/>
        </p:nvPicPr>
        <p:blipFill>
          <a:blip r:embed="rId7"/>
          <a:srcRect/>
          <a:stretch>
            <a:fillRect/>
          </a:stretch>
        </p:blipFill>
        <p:spPr>
          <a:xfrm>
            <a:off x="2952750" y="3787775"/>
            <a:ext cx="2150745" cy="281940"/>
          </a:xfrm>
          <a:prstGeom prst="rect">
            <a:avLst/>
          </a:prstGeom>
        </p:spPr>
      </p:pic>
      <p:pic>
        <p:nvPicPr>
          <p:cNvPr id="16" name="Picture 15" descr="/home/ligy/Pictures/1.png1"/>
          <p:cNvPicPr>
            <a:picLocks noChangeAspect="true"/>
          </p:cNvPicPr>
          <p:nvPr/>
        </p:nvPicPr>
        <p:blipFill>
          <a:blip r:embed="rId8"/>
          <a:srcRect/>
          <a:stretch>
            <a:fillRect/>
          </a:stretch>
        </p:blipFill>
        <p:spPr>
          <a:xfrm>
            <a:off x="1031240" y="4126230"/>
            <a:ext cx="2390140" cy="208915"/>
          </a:xfrm>
          <a:prstGeom prst="rect">
            <a:avLst/>
          </a:prstGeom>
        </p:spPr>
      </p:pic>
      <p:pic>
        <p:nvPicPr>
          <p:cNvPr id="17" name="Picture 16" descr="/home/ligy/Pictures/1.png1"/>
          <p:cNvPicPr>
            <a:picLocks noChangeAspect="true"/>
          </p:cNvPicPr>
          <p:nvPr/>
        </p:nvPicPr>
        <p:blipFill>
          <a:blip r:embed="rId9"/>
          <a:srcRect/>
          <a:stretch>
            <a:fillRect/>
          </a:stretch>
        </p:blipFill>
        <p:spPr>
          <a:xfrm>
            <a:off x="4697730" y="4032885"/>
            <a:ext cx="2853690" cy="1482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06472" y="36396"/>
            <a:ext cx="2948940" cy="398780"/>
          </a:xfrm>
          <a:prstGeom prst="rect">
            <a:avLst/>
          </a:prstGeom>
          <a:noFill/>
        </p:spPr>
        <p:txBody>
          <a:bodyPr wrap="none" rtlCol="0">
            <a:spAutoFit/>
          </a:bodyPr>
          <a:p>
            <a:pPr algn="l"/>
            <a:r>
              <a:rPr lang="zh-CN" sz="2000" dirty="0">
                <a:latin typeface="+mj-lt"/>
                <a:ea typeface="宋体" pitchFamily="2" charset="-122"/>
              </a:rPr>
              <a:t>声学拓扑</a:t>
            </a:r>
            <a:r>
              <a:rPr lang="" altLang="zh-CN" sz="2000" dirty="0">
                <a:latin typeface="+mj-lt"/>
                <a:ea typeface="宋体" pitchFamily="2" charset="-122"/>
              </a:rPr>
              <a:t>Anderson</a:t>
            </a:r>
            <a:r>
              <a:rPr lang="zh-CN" altLang="" sz="2000" dirty="0">
                <a:latin typeface="+mj-lt"/>
                <a:ea typeface="宋体" pitchFamily="2" charset="-122"/>
              </a:rPr>
              <a:t>绝缘体</a:t>
            </a:r>
            <a:endParaRPr lang="zh-CN" altLang="" sz="2000" dirty="0">
              <a:latin typeface="+mj-lt"/>
              <a:ea typeface="宋体" pitchFamily="2" charset="-122"/>
            </a:endParaRPr>
          </a:p>
        </p:txBody>
      </p:sp>
      <p:sp>
        <p:nvSpPr>
          <p:cNvPr id="3" name="Text Box 2"/>
          <p:cNvSpPr txBox="true"/>
          <p:nvPr/>
        </p:nvSpPr>
        <p:spPr>
          <a:xfrm>
            <a:off x="4906645" y="336550"/>
            <a:ext cx="2560955" cy="275590"/>
          </a:xfrm>
          <a:prstGeom prst="rect">
            <a:avLst/>
          </a:prstGeom>
          <a:noFill/>
        </p:spPr>
        <p:txBody>
          <a:bodyPr wrap="square" rtlCol="0">
            <a:spAutoFit/>
          </a:bodyPr>
          <a:p>
            <a:r>
              <a:rPr lang="en-US" altLang="en-US" sz="1200">
                <a:sym typeface="+mn-ea"/>
              </a:rPr>
              <a:t>https://arxiv.org/pdf/2111.06520.</a:t>
            </a:r>
            <a:r>
              <a:rPr lang="" altLang="en-US" sz="1200">
                <a:sym typeface="+mn-ea"/>
              </a:rPr>
              <a:t>pdf</a:t>
            </a:r>
            <a:endParaRPr lang="" altLang="en-US" sz="1200">
              <a:sym typeface="+mn-ea"/>
            </a:endParaRPr>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实验</a:t>
            </a:r>
            <a:endParaRPr lang="zh-CN" altLang="en-US" sz="1200">
              <a:solidFill>
                <a:srgbClr val="FF0000"/>
              </a:solidFill>
              <a:ea typeface="宋体" pitchFamily="2" charset="-122"/>
            </a:endParaRPr>
          </a:p>
        </p:txBody>
      </p:sp>
      <p:sp>
        <p:nvSpPr>
          <p:cNvPr id="15" name="Text Box 14"/>
          <p:cNvSpPr txBox="true"/>
          <p:nvPr/>
        </p:nvSpPr>
        <p:spPr>
          <a:xfrm>
            <a:off x="66040" y="612140"/>
            <a:ext cx="7306945" cy="375348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本文在实验上观测到二维</a:t>
            </a:r>
            <a:r>
              <a:rPr lang="en-US" altLang="zh-CN" sz="1400">
                <a:solidFill>
                  <a:schemeClr val="tx1"/>
                </a:solidFill>
                <a:ea typeface="宋体" pitchFamily="2" charset="-122"/>
              </a:rPr>
              <a:t>TRS</a:t>
            </a:r>
            <a:r>
              <a:rPr lang="zh-CN" altLang="en-US" sz="1400">
                <a:solidFill>
                  <a:schemeClr val="tx1"/>
                </a:solidFill>
                <a:ea typeface="宋体" pitchFamily="2" charset="-122"/>
              </a:rPr>
              <a:t>保持的双层膜声学声子晶体中的</a:t>
            </a: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sz="1400" dirty="0">
                <a:solidFill>
                  <a:srgbClr val="FF0000"/>
                </a:solidFill>
                <a:latin typeface="+mj-lt"/>
                <a:ea typeface="宋体" pitchFamily="2" charset="-122"/>
                <a:sym typeface="+mn-ea"/>
              </a:rPr>
              <a:t>拓扑</a:t>
            </a:r>
            <a:r>
              <a:rPr lang="en-US" altLang="zh-CN" sz="1400" dirty="0">
                <a:solidFill>
                  <a:srgbClr val="FF0000"/>
                </a:solidFill>
                <a:latin typeface="+mj-lt"/>
                <a:ea typeface="宋体" pitchFamily="2" charset="-122"/>
                <a:sym typeface="+mn-ea"/>
              </a:rPr>
              <a:t>Anderson</a:t>
            </a:r>
            <a:r>
              <a:rPr lang="zh-CN" altLang="en-US" sz="1400" dirty="0">
                <a:solidFill>
                  <a:srgbClr val="FF0000"/>
                </a:solidFill>
                <a:latin typeface="+mj-lt"/>
                <a:ea typeface="宋体" pitchFamily="2" charset="-122"/>
                <a:sym typeface="+mn-ea"/>
              </a:rPr>
              <a:t>绝缘相的</a:t>
            </a:r>
            <a:r>
              <a:rPr lang="zh-CN" altLang="en-US" sz="1400">
                <a:solidFill>
                  <a:srgbClr val="FF0000"/>
                </a:solidFill>
                <a:ea typeface="宋体" pitchFamily="2" charset="-122"/>
              </a:rPr>
              <a:t>证据</a:t>
            </a:r>
            <a:r>
              <a:rPr lang="zh-CN" altLang="en-US" sz="1400">
                <a:solidFill>
                  <a:schemeClr val="tx1"/>
                </a:solidFill>
                <a:ea typeface="宋体" pitchFamily="2" charset="-122"/>
              </a:rPr>
              <a:t>：引入</a:t>
            </a:r>
            <a:r>
              <a:rPr lang="en-US" altLang="zh-CN" sz="1400">
                <a:solidFill>
                  <a:schemeClr val="tx1"/>
                </a:solidFill>
                <a:ea typeface="宋体" pitchFamily="2" charset="-122"/>
              </a:rPr>
              <a:t>o</a:t>
            </a:r>
            <a:r>
              <a:rPr lang="" altLang="en-US" sz="1400">
                <a:solidFill>
                  <a:schemeClr val="tx1"/>
                </a:solidFill>
                <a:ea typeface="宋体" pitchFamily="2" charset="-122"/>
              </a:rPr>
              <a:t>n-site</a:t>
            </a:r>
            <a:r>
              <a:rPr lang="zh-CN" altLang="" sz="1400">
                <a:solidFill>
                  <a:schemeClr val="tx1"/>
                </a:solidFill>
                <a:ea typeface="宋体" pitchFamily="2" charset="-122"/>
              </a:rPr>
              <a:t>无序后，观测到稳定的自旋依赖的边缘态</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计算了系统在加无序后的拓扑不变量：自旋</a:t>
            </a:r>
            <a:r>
              <a:rPr lang="" altLang="zh-CN" sz="1400">
                <a:solidFill>
                  <a:schemeClr val="tx1"/>
                </a:solidFill>
                <a:ea typeface="宋体" pitchFamily="2" charset="-122"/>
              </a:rPr>
              <a:t>Bott</a:t>
            </a:r>
            <a:r>
              <a:rPr lang="zh-CN" altLang="" sz="1400">
                <a:solidFill>
                  <a:schemeClr val="tx1"/>
                </a:solidFill>
                <a:ea typeface="宋体" pitchFamily="2" charset="-122"/>
              </a:rPr>
              <a:t>指数</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本文结果表明：在集成器件时引入的杂质与缺陷可以诱导出拓扑输运态，是集成器件设计可以探索的新方向</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拓扑绝缘体近年来一直很热门，因为其中受拓扑保护的边缘态是一个理想的传输态（</a:t>
            </a:r>
            <a:r>
              <a:rPr lang="zh-CN" altLang="" sz="1400" b="1">
                <a:solidFill>
                  <a:srgbClr val="FF0000"/>
                </a:solidFill>
                <a:ea typeface="宋体" pitchFamily="2" charset="-122"/>
              </a:rPr>
              <a:t>？</a:t>
            </a:r>
            <a:r>
              <a:rPr lang="zh-CN" altLang="" sz="1400">
                <a:solidFill>
                  <a:schemeClr val="tx1"/>
                </a:solidFill>
                <a:ea typeface="宋体" pitchFamily="2" charset="-122"/>
              </a:rPr>
              <a:t>）</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TI</a:t>
            </a:r>
            <a:r>
              <a:rPr lang="zh-CN" altLang="en-US" sz="1400">
                <a:solidFill>
                  <a:schemeClr val="tx1"/>
                </a:solidFill>
                <a:ea typeface="宋体" pitchFamily="2" charset="-122"/>
              </a:rPr>
              <a:t>在弱微扰下的稳定性是拓扑现象的关键，但当无序足够强时受拓扑保护的传输依然会被破坏</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绝缘体</a:t>
            </a:r>
            <a:r>
              <a:rPr lang="" altLang="zh-CN" sz="1400" dirty="0">
                <a:latin typeface="+mj-lt"/>
                <a:ea typeface="宋体" pitchFamily="2" charset="-122"/>
                <a:sym typeface="+mn-ea"/>
              </a:rPr>
              <a:t>(TAI)</a:t>
            </a:r>
            <a:r>
              <a:rPr lang="zh-CN" altLang="" sz="1400" dirty="0">
                <a:latin typeface="+mj-lt"/>
                <a:ea typeface="宋体" pitchFamily="2" charset="-122"/>
                <a:sym typeface="+mn-ea"/>
              </a:rPr>
              <a:t>：强无序会促进拓扑相的形成，而不是禁止</a:t>
            </a:r>
            <a:r>
              <a:rPr lang="" altLang="zh-CN" sz="1400" dirty="0">
                <a:latin typeface="+mj-lt"/>
                <a:ea typeface="宋体" pitchFamily="2" charset="-122"/>
                <a:sym typeface="+mn-ea"/>
              </a:rPr>
              <a:t>(</a:t>
            </a:r>
            <a:r>
              <a:rPr lang="zh-CN" altLang="" sz="1400" dirty="0">
                <a:latin typeface="+mj-lt"/>
                <a:ea typeface="宋体" pitchFamily="2" charset="-122"/>
                <a:sym typeface="+mn-ea"/>
              </a:rPr>
              <a:t>研究的兴趣点</a:t>
            </a:r>
            <a:r>
              <a:rPr lang="" altLang="zh-CN" sz="1400" dirty="0">
                <a:latin typeface="+mj-lt"/>
                <a:ea typeface="宋体" pitchFamily="2" charset="-122"/>
                <a:sym typeface="+mn-ea"/>
              </a:rPr>
              <a:t>)</a:t>
            </a:r>
            <a:endParaRPr lang="" altLang="zh-CN" sz="1400" dirty="0">
              <a:latin typeface="+mj-lt"/>
              <a:ea typeface="宋体" pitchFamily="2" charset="-122"/>
              <a:sym typeface="+mn-ea"/>
            </a:endParaRPr>
          </a:p>
          <a:p>
            <a:pPr marL="285750" indent="-285750" algn="l">
              <a:buFont typeface="Arial" panose="02080604020202020204" pitchFamily="34" charset="0"/>
              <a:buChar char="•"/>
            </a:pPr>
            <a:r>
              <a:rPr lang="" altLang="zh-CN" sz="1400" dirty="0">
                <a:solidFill>
                  <a:schemeClr val="tx1"/>
                </a:solidFill>
                <a:latin typeface="+mj-lt"/>
                <a:ea typeface="宋体" pitchFamily="2" charset="-122"/>
                <a:sym typeface="+mn-ea"/>
              </a:rPr>
              <a:t>TAI</a:t>
            </a:r>
            <a:r>
              <a:rPr lang="zh-CN" altLang="" sz="1400" dirty="0">
                <a:solidFill>
                  <a:schemeClr val="tx1"/>
                </a:solidFill>
                <a:latin typeface="+mj-lt"/>
                <a:ea typeface="宋体" pitchFamily="2" charset="-122"/>
                <a:sym typeface="+mn-ea"/>
              </a:rPr>
              <a:t>最早在二维</a:t>
            </a:r>
            <a:r>
              <a:rPr lang="" altLang="zh-CN" sz="1400" dirty="0">
                <a:solidFill>
                  <a:schemeClr val="tx1"/>
                </a:solidFill>
                <a:latin typeface="+mj-lt"/>
                <a:ea typeface="宋体" pitchFamily="2" charset="-122"/>
                <a:sym typeface="+mn-ea"/>
              </a:rPr>
              <a:t>HgTe/CdTe</a:t>
            </a:r>
            <a:r>
              <a:rPr lang="zh-CN" altLang="" sz="1400" dirty="0">
                <a:solidFill>
                  <a:schemeClr val="tx1"/>
                </a:solidFill>
                <a:latin typeface="+mj-lt"/>
                <a:ea typeface="宋体" pitchFamily="2" charset="-122"/>
                <a:sym typeface="+mn-ea"/>
              </a:rPr>
              <a:t>量子阱中被预言，研究发现无序驱动了从</a:t>
            </a:r>
            <a:r>
              <a:rPr lang="" altLang="zh-CN" sz="1400" dirty="0">
                <a:solidFill>
                  <a:schemeClr val="tx1"/>
                </a:solidFill>
                <a:latin typeface="+mj-lt"/>
                <a:ea typeface="宋体" pitchFamily="2" charset="-122"/>
                <a:sym typeface="+mn-ea"/>
              </a:rPr>
              <a:t>trival</a:t>
            </a:r>
            <a:r>
              <a:rPr lang="zh-CN" altLang="" sz="1400" dirty="0">
                <a:solidFill>
                  <a:schemeClr val="tx1"/>
                </a:solidFill>
                <a:latin typeface="+mj-lt"/>
                <a:ea typeface="宋体" pitchFamily="2" charset="-122"/>
                <a:sym typeface="+mn-ea"/>
              </a:rPr>
              <a:t>相到拓扑相的转变（证据：量子化电导的出现）</a:t>
            </a:r>
            <a:endParaRPr lang="zh-CN" altLang=""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研究发现：</a:t>
            </a:r>
            <a:r>
              <a:rPr lang="en-US" altLang="zh-CN" sz="1400" dirty="0">
                <a:solidFill>
                  <a:schemeClr val="tx1"/>
                </a:solidFill>
                <a:latin typeface="+mj-lt"/>
                <a:ea typeface="宋体" pitchFamily="2" charset="-122"/>
                <a:sym typeface="+mn-ea"/>
              </a:rPr>
              <a:t>TAI</a:t>
            </a:r>
            <a:r>
              <a:rPr lang="zh-CN" altLang="en-US" sz="1400" dirty="0">
                <a:solidFill>
                  <a:schemeClr val="tx1"/>
                </a:solidFill>
                <a:latin typeface="+mj-lt"/>
                <a:ea typeface="宋体" pitchFamily="2" charset="-122"/>
                <a:sym typeface="+mn-ea"/>
              </a:rPr>
              <a:t>在拓扑系统中广泛存在，但实验上遇到两个困难：</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缺少能够精确控制</a:t>
            </a:r>
            <a:r>
              <a:rPr lang="" altLang="zh-CN" sz="1400" dirty="0">
                <a:solidFill>
                  <a:schemeClr val="tx1"/>
                </a:solidFill>
                <a:latin typeface="+mj-lt"/>
                <a:ea typeface="宋体" pitchFamily="2" charset="-122"/>
                <a:sym typeface="+mn-ea"/>
              </a:rPr>
              <a:t>on-site</a:t>
            </a:r>
            <a:r>
              <a:rPr lang="en-US" altLang="" sz="1400" dirty="0">
                <a:solidFill>
                  <a:schemeClr val="tx1"/>
                </a:solidFill>
                <a:latin typeface="+mj-lt"/>
                <a:ea typeface="宋体" pitchFamily="2" charset="-122"/>
                <a:sym typeface="+mn-ea"/>
              </a:rPr>
              <a:t> </a:t>
            </a:r>
            <a:r>
              <a:rPr lang="" altLang="en-US" sz="1400" dirty="0">
                <a:solidFill>
                  <a:schemeClr val="tx1"/>
                </a:solidFill>
                <a:latin typeface="+mj-lt"/>
                <a:ea typeface="宋体" pitchFamily="2" charset="-122"/>
                <a:sym typeface="+mn-ea"/>
              </a:rPr>
              <a:t>potential</a:t>
            </a:r>
            <a:r>
              <a:rPr lang="zh-CN" altLang="" sz="1400" dirty="0">
                <a:solidFill>
                  <a:schemeClr val="tx1"/>
                </a:solidFill>
                <a:latin typeface="+mj-lt"/>
                <a:ea typeface="宋体" pitchFamily="2" charset="-122"/>
                <a:sym typeface="+mn-ea"/>
              </a:rPr>
              <a:t>和耦合强度的真实材料</a:t>
            </a:r>
            <a:r>
              <a:rPr lang="en-US" altLang="zh-CN" sz="1400" dirty="0">
                <a:solidFill>
                  <a:schemeClr val="tx1"/>
                </a:solidFill>
                <a:latin typeface="+mj-lt"/>
                <a:ea typeface="宋体" pitchFamily="2" charset="-122"/>
                <a:sym typeface="+mn-ea"/>
              </a:rPr>
              <a:t> </a:t>
            </a:r>
            <a:endParaRPr lang="en-US" altLang="zh-CN"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在非周期系统中能带论与定义在</a:t>
            </a:r>
            <a:r>
              <a:rPr lang="en-US" altLang="zh-CN" sz="1400" dirty="0">
                <a:solidFill>
                  <a:schemeClr val="tx1"/>
                </a:solidFill>
                <a:latin typeface="+mj-lt"/>
                <a:ea typeface="宋体" pitchFamily="2" charset="-122"/>
                <a:sym typeface="+mn-ea"/>
              </a:rPr>
              <a:t>k</a:t>
            </a:r>
            <a:r>
              <a:rPr lang="zh-CN" altLang="en-US" sz="1400" dirty="0">
                <a:solidFill>
                  <a:schemeClr val="tx1"/>
                </a:solidFill>
                <a:latin typeface="+mj-lt"/>
                <a:ea typeface="宋体" pitchFamily="2" charset="-122"/>
                <a:sym typeface="+mn-ea"/>
              </a:rPr>
              <a:t>空间的拓扑不变量失效</a:t>
            </a:r>
            <a:endParaRPr lang="zh-CN" altLang="en-US"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突破：</a:t>
            </a:r>
            <a:r>
              <a:rPr lang="en-US" altLang="zh-CN" sz="1400" dirty="0">
                <a:solidFill>
                  <a:schemeClr val="tx1"/>
                </a:solidFill>
                <a:latin typeface="+mj-lt"/>
                <a:ea typeface="宋体" pitchFamily="2" charset="-122"/>
                <a:sym typeface="+mn-ea"/>
              </a:rPr>
              <a:t>TRS</a:t>
            </a:r>
            <a:r>
              <a:rPr lang="zh-CN" altLang="en-US" sz="1400" dirty="0">
                <a:solidFill>
                  <a:schemeClr val="tx1"/>
                </a:solidFill>
                <a:latin typeface="+mj-lt"/>
                <a:ea typeface="宋体" pitchFamily="2" charset="-122"/>
                <a:sym typeface="+mn-ea"/>
              </a:rPr>
              <a:t>破缺的</a:t>
            </a:r>
            <a:r>
              <a:rPr lang="en-US" altLang="zh-CN" sz="1400" dirty="0">
                <a:solidFill>
                  <a:schemeClr val="tx1"/>
                </a:solidFill>
                <a:latin typeface="+mj-lt"/>
                <a:ea typeface="宋体" pitchFamily="2" charset="-122"/>
                <a:sym typeface="+mn-ea"/>
              </a:rPr>
              <a:t>Z</a:t>
            </a:r>
            <a:r>
              <a:rPr lang="zh-CN" altLang="en-US" sz="1400" dirty="0">
                <a:solidFill>
                  <a:schemeClr val="tx1"/>
                </a:solidFill>
                <a:latin typeface="+mj-lt"/>
                <a:ea typeface="宋体" pitchFamily="2" charset="-122"/>
                <a:sym typeface="+mn-ea"/>
              </a:rPr>
              <a:t>绝缘体，如</a:t>
            </a:r>
            <a:r>
              <a:rPr lang="en-US" altLang="zh-CN" sz="1400" dirty="0">
                <a:solidFill>
                  <a:schemeClr val="tx1"/>
                </a:solidFill>
                <a:latin typeface="+mj-lt"/>
                <a:ea typeface="宋体" pitchFamily="2" charset="-122"/>
                <a:sym typeface="+mn-ea"/>
              </a:rPr>
              <a:t>1D</a:t>
            </a:r>
            <a:r>
              <a:rPr lang="zh-CN" altLang="en-US" sz="1400" dirty="0">
                <a:solidFill>
                  <a:schemeClr val="tx1"/>
                </a:solidFill>
                <a:latin typeface="+mj-lt"/>
                <a:ea typeface="宋体" pitchFamily="2" charset="-122"/>
                <a:sym typeface="+mn-ea"/>
              </a:rPr>
              <a:t>冷原子链，</a:t>
            </a:r>
            <a:r>
              <a:rPr lang="en-US" altLang="zh-CN" sz="1400" dirty="0">
                <a:solidFill>
                  <a:schemeClr val="tx1"/>
                </a:solidFill>
                <a:latin typeface="+mj-lt"/>
                <a:ea typeface="宋体" pitchFamily="2" charset="-122"/>
                <a:sym typeface="+mn-ea"/>
              </a:rPr>
              <a:t>2</a:t>
            </a:r>
            <a:r>
              <a:rPr lang="" altLang="en-US" sz="1400" dirty="0">
                <a:solidFill>
                  <a:schemeClr val="tx1"/>
                </a:solidFill>
                <a:latin typeface="+mj-lt"/>
                <a:ea typeface="宋体" pitchFamily="2" charset="-122"/>
                <a:sym typeface="+mn-ea"/>
              </a:rPr>
              <a:t>D</a:t>
            </a:r>
            <a:r>
              <a:rPr lang="zh-CN" altLang="" sz="1400" dirty="0">
                <a:solidFill>
                  <a:schemeClr val="tx1"/>
                </a:solidFill>
                <a:latin typeface="+mj-lt"/>
                <a:ea typeface="宋体" pitchFamily="2" charset="-122"/>
                <a:sym typeface="+mn-ea"/>
              </a:rPr>
              <a:t>光子</a:t>
            </a:r>
            <a:r>
              <a:rPr lang="" altLang="zh-CN" sz="1400" dirty="0">
                <a:solidFill>
                  <a:schemeClr val="tx1"/>
                </a:solidFill>
                <a:latin typeface="+mj-lt"/>
                <a:ea typeface="宋体" pitchFamily="2" charset="-122"/>
                <a:sym typeface="+mn-ea"/>
              </a:rPr>
              <a:t>Floquet</a:t>
            </a:r>
            <a:r>
              <a:rPr lang="en-US" altLang="" sz="1400" dirty="0">
                <a:solidFill>
                  <a:schemeClr val="tx1"/>
                </a:solidFill>
                <a:latin typeface="+mj-lt"/>
                <a:ea typeface="宋体" pitchFamily="2" charset="-122"/>
                <a:sym typeface="+mn-ea"/>
              </a:rPr>
              <a:t> </a:t>
            </a:r>
            <a:r>
              <a:rPr lang="" altLang="en-US" sz="1400" dirty="0">
                <a:solidFill>
                  <a:schemeClr val="tx1"/>
                </a:solidFill>
                <a:latin typeface="+mj-lt"/>
                <a:ea typeface="宋体" pitchFamily="2" charset="-122"/>
                <a:sym typeface="+mn-ea"/>
              </a:rPr>
              <a:t>TI</a:t>
            </a:r>
            <a:r>
              <a:rPr lang="zh-CN" altLang=""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a:t>
            </a:r>
            <a:r>
              <a:rPr lang="" altLang="en-US" sz="1400" dirty="0">
                <a:solidFill>
                  <a:schemeClr val="tx1"/>
                </a:solidFill>
                <a:latin typeface="+mj-lt"/>
                <a:ea typeface="宋体" pitchFamily="2" charset="-122"/>
                <a:sym typeface="+mn-ea"/>
              </a:rPr>
              <a:t>D</a:t>
            </a:r>
            <a:r>
              <a:rPr lang="zh-CN" altLang="" sz="1400" dirty="0">
                <a:solidFill>
                  <a:schemeClr val="tx1"/>
                </a:solidFill>
                <a:latin typeface="+mj-lt"/>
                <a:ea typeface="宋体" pitchFamily="2" charset="-122"/>
                <a:sym typeface="+mn-ea"/>
              </a:rPr>
              <a:t>光子</a:t>
            </a:r>
            <a:r>
              <a:rPr lang="" altLang="zh-CN" sz="1400" dirty="0">
                <a:solidFill>
                  <a:schemeClr val="tx1"/>
                </a:solidFill>
                <a:latin typeface="+mj-lt"/>
                <a:ea typeface="宋体" pitchFamily="2" charset="-122"/>
                <a:sym typeface="+mn-ea"/>
              </a:rPr>
              <a:t>Chern</a:t>
            </a:r>
            <a:r>
              <a:rPr lang="zh-CN" altLang="" sz="1400" dirty="0">
                <a:solidFill>
                  <a:schemeClr val="tx1"/>
                </a:solidFill>
                <a:latin typeface="+mj-lt"/>
                <a:ea typeface="宋体" pitchFamily="2" charset="-122"/>
                <a:sym typeface="+mn-ea"/>
              </a:rPr>
              <a:t>绝缘体</a:t>
            </a:r>
            <a:endParaRPr lang="zh-CN" altLang="" sz="1400" dirty="0">
              <a:solidFill>
                <a:schemeClr val="tx1"/>
              </a:solidFill>
              <a:latin typeface="+mj-lt"/>
              <a:ea typeface="宋体" pitchFamily="2" charset="-122"/>
              <a:sym typeface="+mn-ea"/>
            </a:endParaRPr>
          </a:p>
          <a:p>
            <a:pPr marL="285750" lvl="0" indent="-285750" algn="l">
              <a:buFont typeface="Arial" panose="02080604020202020204" pitchFamily="34" charset="0"/>
              <a:buChar char="•"/>
            </a:pPr>
            <a:r>
              <a:rPr lang="zh-CN" altLang="" sz="1400" dirty="0">
                <a:solidFill>
                  <a:schemeClr val="tx1"/>
                </a:solidFill>
                <a:latin typeface="+mj-lt"/>
                <a:ea typeface="宋体" pitchFamily="2" charset="-122"/>
                <a:sym typeface="+mn-ea"/>
              </a:rPr>
              <a:t>本文观察到拓扑</a:t>
            </a:r>
            <a:r>
              <a:rPr lang="" altLang="zh-CN" sz="1400" dirty="0">
                <a:solidFill>
                  <a:schemeClr val="tx1"/>
                </a:solidFill>
                <a:latin typeface="+mj-lt"/>
                <a:ea typeface="宋体" pitchFamily="2" charset="-122"/>
                <a:sym typeface="+mn-ea"/>
              </a:rPr>
              <a:t>Anderson</a:t>
            </a:r>
            <a:r>
              <a:rPr lang="zh-CN" altLang="" sz="1400" dirty="0">
                <a:solidFill>
                  <a:schemeClr val="tx1"/>
                </a:solidFill>
                <a:latin typeface="+mj-lt"/>
                <a:ea typeface="宋体" pitchFamily="2" charset="-122"/>
                <a:sym typeface="+mn-ea"/>
              </a:rPr>
              <a:t>相变和一对在无序很强时依然存在的螺旋边缘态（</a:t>
            </a:r>
            <a:r>
              <a:rPr lang="zh-CN" altLang="en-US" sz="1400" dirty="0">
                <a:latin typeface="+mj-lt"/>
                <a:ea typeface="宋体" pitchFamily="2" charset="-122"/>
                <a:sym typeface="+mn-ea"/>
              </a:rPr>
              <a:t>拓扑</a:t>
            </a:r>
            <a:r>
              <a:rPr lang="en-US" altLang="zh-CN" sz="1400" dirty="0">
                <a:latin typeface="+mj-lt"/>
                <a:ea typeface="宋体" pitchFamily="2" charset="-122"/>
                <a:sym typeface="+mn-ea"/>
              </a:rPr>
              <a:t>Anderson</a:t>
            </a:r>
            <a:r>
              <a:rPr lang="zh-CN" altLang="en-US" sz="1400" dirty="0">
                <a:latin typeface="+mj-lt"/>
                <a:ea typeface="宋体" pitchFamily="2" charset="-122"/>
                <a:sym typeface="+mn-ea"/>
              </a:rPr>
              <a:t>相变的标志</a:t>
            </a:r>
            <a:r>
              <a:rPr lang="zh-CN" altLang="" sz="1400" dirty="0">
                <a:solidFill>
                  <a:schemeClr val="tx1"/>
                </a:solidFill>
                <a:latin typeface="+mj-lt"/>
                <a:ea typeface="宋体" pitchFamily="2" charset="-122"/>
                <a:sym typeface="+mn-ea"/>
              </a:rPr>
              <a:t>）</a:t>
            </a:r>
            <a:endParaRPr lang="zh-CN" altLang="" sz="1400" dirty="0">
              <a:solidFill>
                <a:schemeClr val="tx1"/>
              </a:solidFill>
              <a:latin typeface="+mj-lt"/>
              <a:ea typeface="宋体" pitchFamily="2"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243445" cy="267652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71145" y="556260"/>
            <a:ext cx="281813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https://arxiv.org/pdf/2110.05871.pdf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https://arxiv.org/pdf/2110.02984.pdf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https://arxiv.org/pdf/2110.02662.pdf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https://arxiv.org/pdf/2110.07063.pdf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https://arxiv.org/pdf/2110.07714.pdf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https://arxiv.org/pdf/2110.08069.pdf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https://arxiv.org/pdf/2110.08361.pdf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https://arxiv.org/pdf/2110.08696.pdf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https://arxiv.org/pdf/2110.09120.pdf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https://arxiv.org/pdf/2110.07102.pdf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https://arxiv.org/pdf/2110.00045.pdf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https://arxiv.org/pdf/2110.00348.pdf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https://arxiv.org/pdf/2110.14604.pdf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https://arxiv.org/pdf/2111.01942.pdf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https://arxiv.org/pdf/2111.05767.pdf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https://arxiv.org/pdf/2111.02494.pdf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https://arxiv.org/pdf/2111.02043.pdf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https://arxiv.org/pdf/2111.05575.pdf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https://arxiv.org/pdf/2111.07532</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https://arxiv.org/pdf/2111.07710.pdf</a:t>
            </a:r>
            <a:endParaRPr lang="zh-CN" altLang="en-US" sz="1200" b="1">
              <a:ea typeface="宋体" pitchFamily="2" charset="-122"/>
            </a:endParaRPr>
          </a:p>
          <a:p>
            <a:pPr marL="285750" indent="-285750" algn="l">
              <a:buFont typeface="Arial" panose="02080604020202020204" pitchFamily="34" charset="0"/>
              <a:buChar char="•"/>
            </a:pPr>
            <a:r>
              <a:rPr lang="en-US" altLang="zh-CN" sz="1200" b="1">
                <a:ea typeface="宋体" pitchFamily="2" charset="-122"/>
              </a:rPr>
              <a:t>PR</a:t>
            </a:r>
            <a:r>
              <a:rPr lang="zh-CN" altLang="en-US" sz="1200" b="1">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1857" y="131011"/>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自旋流二极管效应可以用正比于界面两侧材料自旋势的</a:t>
            </a:r>
            <a:r>
              <a:rPr lang="en-US" altLang="zh-CN" sz="1400">
                <a:solidFill>
                  <a:srgbClr val="FF0000"/>
                </a:solidFill>
                <a:ea typeface="宋体" pitchFamily="2" charset="-122"/>
              </a:rPr>
              <a:t>反射和透射自旋流</a:t>
            </a:r>
            <a:r>
              <a:rPr lang="en-US" altLang="zh-CN" sz="1400">
                <a:solidFill>
                  <a:schemeClr val="tx1"/>
                </a:solidFill>
                <a:ea typeface="宋体" pitchFamily="2" charset="-122"/>
              </a:rPr>
              <a:t>来解释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charset="0"/>
              </a:rPr>
              <a:t>实验</a:t>
            </a:r>
            <a:endParaRPr lang="zh-CN" altLang="en-US" sz="1400">
              <a:solidFill>
                <a:srgbClr val="FF0000"/>
              </a:solidFill>
              <a:ea typeface="宋体" charset="0"/>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charset="0"/>
                <a:sym typeface="+mn-ea"/>
              </a:rPr>
              <a:t>迁移势垒</a:t>
            </a:r>
            <a:r>
              <a:rPr lang="zh-CN" altLang="en-US" sz="1400">
                <a:solidFill>
                  <a:schemeClr val="tx1"/>
                </a:solidFill>
                <a:ea typeface="宋体" pitchFamily="2" charset="-122"/>
              </a:rPr>
              <a:t>，是个Arrhenius扩散</a:t>
            </a:r>
            <a:r>
              <a:rPr lang="" altLang="zh-CN" sz="1400">
                <a:solidFill>
                  <a:schemeClr val="tx1"/>
                </a:solidFill>
                <a:ea typeface="宋体" pitchFamily="2" charset="-122"/>
              </a:rPr>
              <a:t>[17,23]</a:t>
            </a:r>
            <a:endParaRPr lang="" altLang="zh-CN"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后续推测此</a:t>
            </a:r>
            <a:r>
              <a:rPr lang="" altLang="zh-CN" sz="1400">
                <a:solidFill>
                  <a:schemeClr val="tx1"/>
                </a:solidFill>
                <a:ea typeface="宋体" pitchFamily="2" charset="-122"/>
              </a:rPr>
              <a:t>pinning effect</a:t>
            </a:r>
            <a:r>
              <a:rPr lang="zh-CN" altLang="" sz="1400">
                <a:solidFill>
                  <a:schemeClr val="tx1"/>
                </a:solidFill>
                <a:ea typeface="宋体" pitchFamily="2" charset="-122"/>
              </a:rPr>
              <a:t>是晶格缺陷导致的</a:t>
            </a:r>
            <a:r>
              <a:rPr lang="" altLang="zh-CN" sz="1400">
                <a:solidFill>
                  <a:schemeClr val="tx1"/>
                </a:solidFill>
                <a:ea typeface="宋体" pitchFamily="2" charset="-122"/>
              </a:rPr>
              <a:t>[17,23,24]</a:t>
            </a:r>
            <a:r>
              <a:rPr lang="zh-CN" altLang="" sz="1400">
                <a:solidFill>
                  <a:schemeClr val="tx1"/>
                </a:solidFill>
                <a:ea typeface="宋体" pitchFamily="2" charset="-122"/>
              </a:rPr>
              <a:t>，但微观动力学机制不明</a:t>
            </a:r>
            <a:endParaRPr lang="zh-CN" altLang=""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磁性材料中附着于晶格的自旋自然地感受到</a:t>
            </a:r>
            <a:r>
              <a:rPr lang="zh-CN" altLang=""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 altLang="zh-CN" sz="1400">
                <a:solidFill>
                  <a:schemeClr val="tx1"/>
                </a:solidFill>
                <a:ea typeface="宋体" pitchFamily="2" charset="-122"/>
              </a:rPr>
              <a:t>(LLDF)</a:t>
            </a:r>
            <a:endParaRPr lang="" altLang="zh-CN"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 altLang="zh-CN" sz="1400">
                <a:solidFill>
                  <a:schemeClr val="tx1"/>
                </a:solidFill>
                <a:ea typeface="宋体" pitchFamily="2" charset="-122"/>
              </a:rPr>
              <a:t>Thiele</a:t>
            </a:r>
            <a:r>
              <a:rPr lang="zh-CN" altLang="" sz="1400">
                <a:solidFill>
                  <a:schemeClr val="tx1"/>
                </a:solidFill>
                <a:ea typeface="宋体" pitchFamily="2" charset="-122"/>
              </a:rPr>
              <a:t>方程描述</a:t>
            </a:r>
            <a:r>
              <a:rPr lang="" altLang="zh-CN" sz="1400">
                <a:solidFill>
                  <a:schemeClr val="tx1"/>
                </a:solidFill>
                <a:ea typeface="宋体" pitchFamily="2" charset="-122"/>
              </a:rPr>
              <a:t>[13,20,31]</a:t>
            </a:r>
            <a:endParaRPr lang="" altLang="zh-CN" sz="1400">
              <a:solidFill>
                <a:schemeClr val="tx1"/>
              </a:solidFill>
              <a:ea typeface="宋体" pitchFamily="2" charset="-122"/>
            </a:endParaRPr>
          </a:p>
          <a:p>
            <a:pPr marL="285750" indent="-285750">
              <a:buFont typeface="Arial" panose="02080604020202020204" pitchFamily="34" charset="0"/>
              <a:buChar char="•"/>
            </a:pPr>
            <a:endParaRPr lang="" altLang="zh-CN"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 altLang="zh-CN" sz="1400">
                <a:solidFill>
                  <a:schemeClr val="tx1"/>
                </a:solidFill>
                <a:ea typeface="宋体" pitchFamily="2" charset="-122"/>
              </a:rPr>
              <a:t>(SLD)</a:t>
            </a:r>
            <a:r>
              <a:rPr lang="zh-CN" altLang=""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charset="0"/>
              </a:rPr>
              <a:t>数值模拟</a:t>
            </a:r>
            <a:endParaRPr lang="zh-CN" altLang="en-US" sz="1400">
              <a:solidFill>
                <a:srgbClr val="FF0000"/>
              </a:solidFill>
              <a:ea typeface="宋体" charset="0"/>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charset="0"/>
              </a:rPr>
              <a:t>原子质量</a:t>
            </a:r>
            <a:r>
              <a:rPr lang="en-US" altLang="zh-CN" sz="1400">
                <a:ea typeface="宋体" charset="0"/>
              </a:rPr>
              <a:t>m</a:t>
            </a:r>
            <a:r>
              <a:rPr lang="zh-CN" altLang="en-US" sz="1400">
                <a:ea typeface="宋体" charset="0"/>
              </a:rPr>
              <a:t>，位置</a:t>
            </a:r>
            <a:r>
              <a:rPr lang="" altLang="zh-CN" sz="1400">
                <a:ea typeface="宋体" charset="0"/>
              </a:rPr>
              <a:t>r</a:t>
            </a:r>
            <a:endParaRPr lang="" altLang="zh-CN" sz="1400">
              <a:ea typeface="宋体" charset="0"/>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charset="0"/>
              </a:rPr>
              <a:t>原子自旋</a:t>
            </a:r>
            <a:r>
              <a:rPr lang="en-US" altLang="zh-CN" sz="1400">
                <a:ea typeface="宋体" charset="0"/>
              </a:rPr>
              <a:t>s</a:t>
            </a:r>
            <a:endParaRPr lang="en-US" altLang="zh-CN" sz="1400">
              <a:ea typeface="宋体" charset="0"/>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charset="0"/>
              </a:rPr>
              <a:t>自旋与晶格自然地耦合</a:t>
            </a:r>
            <a:endParaRPr lang="zh-CN" sz="1400">
              <a:ea typeface="宋体" charset="0"/>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charset="0"/>
              </a:rPr>
              <a:t>LLDF</a:t>
            </a:r>
            <a:r>
              <a:rPr lang="zh-CN" altLang="en-US" sz="1400">
                <a:ea typeface="宋体" charset="0"/>
              </a:rPr>
              <a:t>定义为晶格对原晶格位置的偏离：</a:t>
            </a:r>
            <a:endParaRPr lang="zh-CN" altLang="en-US" sz="1400">
              <a:ea typeface="宋体" charset="0"/>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charset="0"/>
              </a:rPr>
              <a:t>参考系</a:t>
            </a:r>
            <a:r>
              <a:rPr lang="en-US" altLang="zh-CN" sz="1200">
                <a:ea typeface="宋体" charset="0"/>
              </a:rPr>
              <a:t>Hs</a:t>
            </a:r>
            <a:r>
              <a:rPr lang="" altLang="en-US" sz="1200">
                <a:ea typeface="宋体" charset="0"/>
              </a:rPr>
              <a:t> (</a:t>
            </a:r>
            <a:r>
              <a:rPr lang="zh-CN" altLang="" sz="1200">
                <a:ea typeface="宋体" charset="0"/>
              </a:rPr>
              <a:t>无</a:t>
            </a:r>
            <a:r>
              <a:rPr lang="en-US" altLang="zh-CN" sz="1200">
                <a:ea typeface="宋体" charset="0"/>
              </a:rPr>
              <a:t>SL</a:t>
            </a:r>
            <a:r>
              <a:rPr lang="" altLang="en-US" sz="1200">
                <a:ea typeface="宋体" charset="0"/>
              </a:rPr>
              <a:t>C)</a:t>
            </a:r>
            <a:r>
              <a:rPr lang="zh-CN" altLang="" sz="1200">
                <a:ea typeface="宋体" charset="0"/>
              </a:rPr>
              <a:t>，扩散系统正比温度，与微磁模拟结果一致</a:t>
            </a:r>
            <a:r>
              <a:rPr lang="" altLang="zh-CN" sz="1200">
                <a:ea typeface="宋体" charset="0"/>
              </a:rPr>
              <a:t>[14]</a:t>
            </a:r>
            <a:endParaRPr lang="zh-CN" altLang="" sz="1200">
              <a:ea typeface="宋体" charset="0"/>
            </a:endParaRPr>
          </a:p>
          <a:p>
            <a:pPr marL="171450" indent="-171450">
              <a:buFont typeface="Arial" panose="02080604020202020204" pitchFamily="34" charset="0"/>
              <a:buChar char="•"/>
            </a:pPr>
            <a:r>
              <a:rPr lang="zh-CN" altLang="" sz="1200">
                <a:ea typeface="宋体" charset="0"/>
              </a:rPr>
              <a:t>有</a:t>
            </a:r>
            <a:r>
              <a:rPr lang="en-US" altLang="zh-CN" sz="1200">
                <a:ea typeface="宋体" charset="0"/>
              </a:rPr>
              <a:t>SLC</a:t>
            </a:r>
            <a:r>
              <a:rPr lang="zh-CN" altLang="en-US" sz="1200">
                <a:ea typeface="宋体" charset="0"/>
              </a:rPr>
              <a:t>时，在</a:t>
            </a:r>
            <a:r>
              <a:rPr lang="" altLang="zh-CN" sz="1200">
                <a:ea typeface="宋体" charset="0"/>
              </a:rPr>
              <a:t>T&lt;0.02</a:t>
            </a:r>
            <a:r>
              <a:rPr lang="zh-CN" altLang="" sz="1200">
                <a:ea typeface="宋体" charset="0"/>
              </a:rPr>
              <a:t>时符合典型的Arrhenius行为，与实验一致</a:t>
            </a:r>
            <a:r>
              <a:rPr lang="en-US" altLang="zh-CN" sz="1200">
                <a:ea typeface="宋体" charset="0"/>
              </a:rPr>
              <a:t>[</a:t>
            </a:r>
            <a:r>
              <a:rPr lang="" altLang="en-US" sz="1200">
                <a:ea typeface="宋体" charset="0"/>
              </a:rPr>
              <a:t>17,23]</a:t>
            </a:r>
            <a:r>
              <a:rPr lang="zh-CN" altLang="" sz="1200">
                <a:ea typeface="宋体" charset="0"/>
              </a:rPr>
              <a:t>，与微磁模拟一致</a:t>
            </a:r>
            <a:r>
              <a:rPr lang="" altLang="zh-CN" sz="1200">
                <a:ea typeface="宋体" charset="0"/>
              </a:rPr>
              <a:t>[14]</a:t>
            </a:r>
            <a:endParaRPr lang="" altLang="zh-CN" sz="1200">
              <a:ea typeface="宋体" charset="0"/>
            </a:endParaRPr>
          </a:p>
          <a:p>
            <a:pPr marL="171450" indent="-171450">
              <a:buFont typeface="Arial" panose="02080604020202020204" pitchFamily="34" charset="0"/>
              <a:buChar char="•"/>
            </a:pPr>
            <a:r>
              <a:rPr lang="zh-CN" altLang="" sz="1200">
                <a:solidFill>
                  <a:srgbClr val="FF0000"/>
                </a:solidFill>
                <a:ea typeface="宋体" charset="0"/>
              </a:rPr>
              <a:t>低温下</a:t>
            </a:r>
            <a:r>
              <a:rPr lang="en-US" altLang="zh-CN" sz="1200">
                <a:solidFill>
                  <a:srgbClr val="FF0000"/>
                </a:solidFill>
                <a:ea typeface="宋体" charset="0"/>
              </a:rPr>
              <a:t>sk</a:t>
            </a:r>
            <a:r>
              <a:rPr lang="zh-CN" altLang="en-US" sz="1200">
                <a:solidFill>
                  <a:srgbClr val="FF0000"/>
                </a:solidFill>
                <a:ea typeface="宋体" charset="0"/>
              </a:rPr>
              <a:t>运动遵循</a:t>
            </a:r>
            <a:r>
              <a:rPr lang="zh-CN" altLang="en-US" sz="1200">
                <a:solidFill>
                  <a:srgbClr val="FF0000"/>
                </a:solidFill>
                <a:ea typeface="宋体" charset="0"/>
                <a:sym typeface="+mn-ea"/>
              </a:rPr>
              <a:t>Arrhenius定律，高温下</a:t>
            </a:r>
            <a:r>
              <a:rPr lang="en-US" altLang="zh-CN" sz="1200">
                <a:solidFill>
                  <a:srgbClr val="FF0000"/>
                </a:solidFill>
                <a:ea typeface="宋体" charset="0"/>
                <a:sym typeface="+mn-ea"/>
              </a:rPr>
              <a:t>LLDF</a:t>
            </a:r>
            <a:r>
              <a:rPr lang="zh-CN" altLang="en-US" sz="1200">
                <a:solidFill>
                  <a:srgbClr val="FF0000"/>
                </a:solidFill>
                <a:ea typeface="宋体" charset="0"/>
                <a:sym typeface="+mn-ea"/>
              </a:rPr>
              <a:t>可忽略</a:t>
            </a:r>
            <a:endParaRPr lang="zh-CN" altLang="en-US" sz="1200">
              <a:ea typeface="宋体" charset="0"/>
              <a:sym typeface="+mn-ea"/>
            </a:endParaRPr>
          </a:p>
          <a:p>
            <a:pPr marL="171450" indent="-171450">
              <a:buFont typeface="Arial" panose="02080604020202020204" pitchFamily="34" charset="0"/>
              <a:buChar char="•"/>
            </a:pPr>
            <a:r>
              <a:rPr lang="zh-CN" altLang="en-US" sz="1200">
                <a:solidFill>
                  <a:srgbClr val="FF0000"/>
                </a:solidFill>
                <a:ea typeface="宋体" charset="0"/>
                <a:sym typeface="+mn-ea"/>
              </a:rPr>
              <a:t>低温</a:t>
            </a:r>
            <a:r>
              <a:rPr lang="zh-CN" altLang="en-US" sz="1200">
                <a:ea typeface="宋体" charset="0"/>
                <a:sym typeface="+mn-ea"/>
              </a:rPr>
              <a:t>下无外力施加情况下，</a:t>
            </a:r>
            <a:r>
              <a:rPr lang="en-US" altLang="zh-CN" sz="1200">
                <a:solidFill>
                  <a:srgbClr val="FF0000"/>
                </a:solidFill>
                <a:ea typeface="宋体" charset="0"/>
                <a:sym typeface="+mn-ea"/>
              </a:rPr>
              <a:t>sk</a:t>
            </a:r>
            <a:r>
              <a:rPr lang="zh-CN" altLang="en-US" sz="1200">
                <a:solidFill>
                  <a:srgbClr val="FF0000"/>
                </a:solidFill>
                <a:ea typeface="宋体" charset="0"/>
                <a:sym typeface="+mn-ea"/>
              </a:rPr>
              <a:t>的扩散存在迁移势垒</a:t>
            </a:r>
            <a:endParaRPr lang="zh-CN" altLang="en-US" sz="1200">
              <a:solidFill>
                <a:srgbClr val="FF0000"/>
              </a:solidFill>
              <a:ea typeface="宋体" charset="0"/>
              <a:sym typeface="+mn-ea"/>
            </a:endParaRPr>
          </a:p>
          <a:p>
            <a:pPr marL="171450" indent="-171450">
              <a:buFont typeface="Arial" panose="02080604020202020204" pitchFamily="34" charset="0"/>
              <a:buChar char="•"/>
            </a:pPr>
            <a:r>
              <a:rPr lang="zh-CN" altLang="en-US" sz="1200">
                <a:solidFill>
                  <a:srgbClr val="FF0000"/>
                </a:solidFill>
                <a:ea typeface="宋体" charset="0"/>
                <a:sym typeface="+mn-ea"/>
              </a:rPr>
              <a:t>升高温度</a:t>
            </a:r>
            <a:r>
              <a:rPr lang="zh-CN" altLang="en-US" sz="1200">
                <a:solidFill>
                  <a:schemeClr val="tx1"/>
                </a:solidFill>
                <a:ea typeface="宋体" charset="0"/>
                <a:sym typeface="+mn-ea"/>
              </a:rPr>
              <a:t>可以</a:t>
            </a:r>
            <a:r>
              <a:rPr lang="zh-CN" altLang="en-US" sz="1200">
                <a:solidFill>
                  <a:srgbClr val="FF0000"/>
                </a:solidFill>
                <a:ea typeface="宋体" charset="0"/>
                <a:sym typeface="+mn-ea"/>
              </a:rPr>
              <a:t>消除</a:t>
            </a:r>
            <a:r>
              <a:rPr lang="en-US" altLang="zh-CN" sz="1200">
                <a:solidFill>
                  <a:srgbClr val="FF0000"/>
                </a:solidFill>
                <a:ea typeface="宋体" charset="0"/>
                <a:sym typeface="+mn-ea"/>
              </a:rPr>
              <a:t>sk</a:t>
            </a:r>
            <a:r>
              <a:rPr lang="zh-CN" altLang="en-US" sz="1200">
                <a:solidFill>
                  <a:srgbClr val="FF0000"/>
                </a:solidFill>
                <a:ea typeface="宋体" charset="0"/>
                <a:sym typeface="+mn-ea"/>
              </a:rPr>
              <a:t>的</a:t>
            </a:r>
            <a:r>
              <a:rPr lang="zh-CN" altLang="en-US" sz="1200">
                <a:solidFill>
                  <a:srgbClr val="FF0000"/>
                </a:solidFill>
                <a:ea typeface="宋体" charset="0"/>
                <a:sym typeface="+mn-ea"/>
              </a:rPr>
              <a:t>迁移势垒</a:t>
            </a:r>
            <a:endParaRPr lang="zh-CN" altLang="en-US" sz="1200">
              <a:solidFill>
                <a:srgbClr val="FF0000"/>
              </a:solidFill>
              <a:ea typeface="宋体" charset="0"/>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charset="0"/>
              </a:rPr>
              <a:t>无外加力</a:t>
            </a:r>
            <a:r>
              <a:rPr lang="zh-CN" sz="1400">
                <a:ea typeface="宋体" charset="0"/>
              </a:rPr>
              <a:t>，无杂质的自由布朗运动</a:t>
            </a:r>
            <a:endParaRPr lang="zh-CN" sz="1400">
              <a:ea typeface="宋体"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charset="0"/>
              </a:rPr>
              <a:t>数值模拟</a:t>
            </a:r>
            <a:endParaRPr lang="zh-CN" altLang="en-US" sz="1400">
              <a:solidFill>
                <a:srgbClr val="FF0000"/>
              </a:solidFill>
              <a:ea typeface="宋体" charset="0"/>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charset="0"/>
                <a:sym typeface="+mn-ea"/>
              </a:rPr>
              <a:t>升高温度可以消除外加驱动下</a:t>
            </a:r>
            <a:r>
              <a:rPr lang="en-US" altLang="zh-CN" sz="1200">
                <a:solidFill>
                  <a:schemeClr val="tx1"/>
                </a:solidFill>
                <a:ea typeface="宋体" charset="0"/>
                <a:sym typeface="+mn-ea"/>
              </a:rPr>
              <a:t>sk</a:t>
            </a:r>
            <a:r>
              <a:rPr lang="zh-CN" altLang="en-US" sz="1200">
                <a:solidFill>
                  <a:schemeClr val="tx1"/>
                </a:solidFill>
                <a:ea typeface="宋体" charset="0"/>
                <a:sym typeface="+mn-ea"/>
              </a:rPr>
              <a:t>的迁移势垒</a:t>
            </a:r>
            <a:endParaRPr lang="zh-CN" altLang="en-US" sz="1200">
              <a:solidFill>
                <a:schemeClr val="tx1"/>
              </a:solidFill>
              <a:ea typeface="宋体" charset="0"/>
              <a:sym typeface="+mn-ea"/>
            </a:endParaRPr>
          </a:p>
          <a:p>
            <a:pPr marL="171450" indent="-171450">
              <a:buFont typeface="Arial" panose="02080604020202020204" pitchFamily="34" charset="0"/>
              <a:buChar char="•"/>
            </a:pPr>
            <a:r>
              <a:rPr lang="zh-CN" altLang="en-US" sz="1200">
                <a:solidFill>
                  <a:schemeClr val="tx1"/>
                </a:solidFill>
                <a:ea typeface="宋体" charset="0"/>
                <a:sym typeface="+mn-ea"/>
              </a:rPr>
              <a:t>自由扩散与外力下的定向扩散的物理图像与金属中溶质扩散相同</a:t>
            </a:r>
            <a:endParaRPr lang="zh-CN" altLang="en-US" sz="1200">
              <a:solidFill>
                <a:schemeClr val="tx1"/>
              </a:solidFill>
              <a:ea typeface="宋体" charset="0"/>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charset="0"/>
              </a:rPr>
              <a:t>施加磁场梯度</a:t>
            </a:r>
            <a:endParaRPr lang="zh-CN" sz="1400">
              <a:ea typeface="宋体" charset="0"/>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charset="0"/>
              </a:rPr>
              <a:t>人为设定一个</a:t>
            </a:r>
            <a:r>
              <a:rPr lang="en-US" altLang="zh-CN" sz="1400" b="1">
                <a:solidFill>
                  <a:srgbClr val="FF0000"/>
                </a:solidFill>
                <a:ea typeface="宋体" charset="0"/>
              </a:rPr>
              <a:t>LLDF</a:t>
            </a:r>
            <a:r>
              <a:rPr lang="zh-CN" altLang="en-US" sz="1400" b="1">
                <a:solidFill>
                  <a:srgbClr val="FF0000"/>
                </a:solidFill>
                <a:ea typeface="宋体" charset="0"/>
              </a:rPr>
              <a:t>，移动此</a:t>
            </a:r>
            <a:r>
              <a:rPr lang="en-US" altLang="zh-CN" sz="1400" b="1">
                <a:solidFill>
                  <a:srgbClr val="FF0000"/>
                </a:solidFill>
                <a:ea typeface="宋体" charset="0"/>
              </a:rPr>
              <a:t>LLDF</a:t>
            </a:r>
            <a:r>
              <a:rPr lang="zh-CN" altLang="en-US" sz="1400" b="1">
                <a:solidFill>
                  <a:srgbClr val="FF0000"/>
                </a:solidFill>
                <a:ea typeface="宋体" charset="0"/>
              </a:rPr>
              <a:t>来通过</a:t>
            </a:r>
            <a:r>
              <a:rPr lang="en-US" altLang="zh-CN" sz="1400" b="1">
                <a:solidFill>
                  <a:srgbClr val="FF0000"/>
                </a:solidFill>
                <a:ea typeface="宋体" charset="0"/>
              </a:rPr>
              <a:t>SLC</a:t>
            </a:r>
            <a:r>
              <a:rPr lang="zh-CN" altLang="en-US" sz="1400" b="1">
                <a:solidFill>
                  <a:srgbClr val="FF0000"/>
                </a:solidFill>
                <a:ea typeface="宋体" charset="0"/>
              </a:rPr>
              <a:t>牵引</a:t>
            </a:r>
            <a:r>
              <a:rPr lang="en-US" altLang="zh-CN" sz="1400" b="1">
                <a:solidFill>
                  <a:srgbClr val="FF0000"/>
                </a:solidFill>
                <a:ea typeface="宋体" charset="0"/>
              </a:rPr>
              <a:t>sk</a:t>
            </a:r>
            <a:r>
              <a:rPr lang="zh-CN" altLang="en-US" sz="1400" b="1">
                <a:solidFill>
                  <a:srgbClr val="FF0000"/>
                </a:solidFill>
                <a:ea typeface="宋体" charset="0"/>
              </a:rPr>
              <a:t>运动</a:t>
            </a:r>
            <a:endParaRPr lang="zh-CN" altLang="en-US" sz="1400">
              <a:ea typeface="宋体" charset="0"/>
            </a:endParaRPr>
          </a:p>
          <a:p>
            <a:pPr marL="285750" indent="-285750">
              <a:buFont typeface="Arial" panose="02080604020202020204" pitchFamily="34" charset="0"/>
              <a:buChar char="•"/>
            </a:pPr>
            <a:r>
              <a:rPr lang="zh-CN" altLang="en-US" sz="1400">
                <a:ea typeface="宋体" charset="0"/>
              </a:rPr>
              <a:t>发现</a:t>
            </a:r>
            <a:r>
              <a:rPr lang="en-US" altLang="zh-CN" sz="1400">
                <a:ea typeface="宋体" charset="0"/>
              </a:rPr>
              <a:t>sk</a:t>
            </a:r>
            <a:r>
              <a:rPr lang="zh-CN" altLang="en-US" sz="1400">
                <a:ea typeface="宋体" charset="0"/>
              </a:rPr>
              <a:t>运动时有回旋，当</a:t>
            </a:r>
            <a:r>
              <a:rPr lang="en-US" altLang="zh-CN" sz="1400">
                <a:ea typeface="宋体" charset="0"/>
              </a:rPr>
              <a:t>LLDF</a:t>
            </a:r>
            <a:r>
              <a:rPr lang="zh-CN" altLang="en-US" sz="1400">
                <a:ea typeface="宋体" charset="0"/>
              </a:rPr>
              <a:t>停止时，</a:t>
            </a:r>
            <a:r>
              <a:rPr lang="en-US" altLang="zh-CN" sz="1400">
                <a:ea typeface="宋体" charset="0"/>
              </a:rPr>
              <a:t>sk</a:t>
            </a:r>
            <a:r>
              <a:rPr lang="zh-CN" altLang="en-US" sz="1400">
                <a:ea typeface="宋体" charset="0"/>
              </a:rPr>
              <a:t>会绕</a:t>
            </a:r>
            <a:r>
              <a:rPr lang="en-US" altLang="zh-CN" sz="1400">
                <a:ea typeface="宋体" charset="0"/>
              </a:rPr>
              <a:t>LLDF</a:t>
            </a:r>
            <a:r>
              <a:rPr lang="zh-CN" altLang="en-US" sz="1400">
                <a:ea typeface="宋体" charset="0"/>
              </a:rPr>
              <a:t>旋转直到能量耗尽，停到</a:t>
            </a:r>
            <a:r>
              <a:rPr lang="en-US" altLang="zh-CN" sz="1400">
                <a:ea typeface="宋体" charset="0"/>
              </a:rPr>
              <a:t>LLDF</a:t>
            </a:r>
            <a:r>
              <a:rPr lang="zh-CN" altLang="en-US" sz="1400">
                <a:ea typeface="宋体" charset="0"/>
              </a:rPr>
              <a:t>附近</a:t>
            </a:r>
            <a:endParaRPr lang="zh-CN" altLang="en-US" sz="1400">
              <a:ea typeface="宋体" charset="0"/>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charset="0"/>
                <a:sym typeface="+mn-ea"/>
              </a:rPr>
              <a:t>驱动</a:t>
            </a:r>
            <a:r>
              <a:rPr lang="en-US" altLang="zh-CN" sz="1400">
                <a:ea typeface="宋体" charset="0"/>
                <a:sym typeface="+mn-ea"/>
              </a:rPr>
              <a:t>sk</a:t>
            </a:r>
            <a:r>
              <a:rPr lang="zh-CN" altLang="en-US" sz="1400">
                <a:ea typeface="宋体" charset="0"/>
                <a:sym typeface="+mn-ea"/>
              </a:rPr>
              <a:t>的方法：</a:t>
            </a:r>
            <a:r>
              <a:rPr lang="zh-CN" altLang="en-US" sz="1400" b="1">
                <a:solidFill>
                  <a:srgbClr val="FF0000"/>
                </a:solidFill>
                <a:ea typeface="宋体" charset="0"/>
                <a:sym typeface="+mn-ea"/>
              </a:rPr>
              <a:t>？</a:t>
            </a:r>
            <a:endParaRPr lang="zh-CN" altLang="en-US" sz="1400" b="1">
              <a:solidFill>
                <a:srgbClr val="FF0000"/>
              </a:solidFill>
              <a:ea typeface="宋体" charset="0"/>
              <a:sym typeface="+mn-ea"/>
            </a:endParaRPr>
          </a:p>
          <a:p>
            <a:pPr lvl="0" indent="0">
              <a:buFont typeface="Arial" panose="02080604020202020204" pitchFamily="34" charset="0"/>
              <a:buNone/>
            </a:pPr>
            <a:r>
              <a:rPr lang="en-US" sz="1200"/>
              <a:t>1. </a:t>
            </a:r>
            <a:r>
              <a:rPr lang="zh-CN" altLang="en-US" sz="1200">
                <a:ea typeface="宋体" charset="0"/>
              </a:rPr>
              <a:t>电流</a:t>
            </a:r>
            <a:endParaRPr lang="zh-CN" altLang="en-US" sz="1200">
              <a:ea typeface="宋体" charset="0"/>
            </a:endParaRPr>
          </a:p>
          <a:p>
            <a:pPr lvl="0" indent="0">
              <a:buFont typeface="Arial" panose="02080604020202020204" pitchFamily="34" charset="0"/>
              <a:buNone/>
            </a:pPr>
            <a:r>
              <a:rPr lang="en-US" altLang="zh-CN" sz="1200">
                <a:ea typeface="宋体" charset="0"/>
              </a:rPr>
              <a:t>2. </a:t>
            </a:r>
            <a:r>
              <a:rPr lang="zh-CN" altLang="en-US" sz="1200">
                <a:ea typeface="宋体" charset="0"/>
              </a:rPr>
              <a:t>磁场梯度</a:t>
            </a:r>
            <a:endParaRPr lang="zh-CN" altLang="en-US" sz="1200">
              <a:ea typeface="宋体" charset="0"/>
            </a:endParaRPr>
          </a:p>
          <a:p>
            <a:pPr lvl="0" indent="0">
              <a:buFont typeface="Arial" panose="02080604020202020204" pitchFamily="34" charset="0"/>
              <a:buNone/>
            </a:pPr>
            <a:r>
              <a:rPr lang="en-US" altLang="zh-CN" sz="1200">
                <a:ea typeface="宋体" charset="0"/>
              </a:rPr>
              <a:t>3. </a:t>
            </a:r>
            <a:r>
              <a:rPr lang="zh-CN" altLang="en-US" sz="1200">
                <a:ea typeface="宋体" charset="0"/>
              </a:rPr>
              <a:t>温度梯度</a:t>
            </a:r>
            <a:endParaRPr lang="zh-CN" altLang="en-US" sz="1200">
              <a:ea typeface="宋体" charset="0"/>
            </a:endParaRPr>
          </a:p>
          <a:p>
            <a:pPr lvl="0" indent="0">
              <a:buFont typeface="Arial" panose="02080604020202020204" pitchFamily="34" charset="0"/>
              <a:buNone/>
            </a:pPr>
            <a:r>
              <a:rPr lang="en-US" altLang="zh-CN" sz="1200">
                <a:ea typeface="宋体" charset="0"/>
              </a:rPr>
              <a:t>4. </a:t>
            </a:r>
            <a:r>
              <a:rPr lang="" altLang="en-US" sz="1200">
                <a:ea typeface="宋体" charset="0"/>
              </a:rPr>
              <a:t>LLDF</a:t>
            </a:r>
            <a:endParaRPr lang="" altLang="en-US" sz="1200">
              <a:ea typeface="宋体" charset="0"/>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charset="0"/>
              </a:rPr>
              <a:t>模拟细节：三角晶格，</a:t>
            </a:r>
            <a:r>
              <a:rPr lang="en-US" altLang="zh-CN" sz="1400">
                <a:solidFill>
                  <a:schemeClr val="tx1"/>
                </a:solidFill>
                <a:ea typeface="宋体" charset="0"/>
              </a:rPr>
              <a:t>100</a:t>
            </a:r>
            <a:r>
              <a:rPr lang="en-US" altLang="en-US" sz="1400">
                <a:solidFill>
                  <a:schemeClr val="tx1"/>
                </a:solidFill>
                <a:ea typeface="宋体" charset="0"/>
              </a:rPr>
              <a:t>x60</a:t>
            </a:r>
            <a:r>
              <a:rPr lang="zh-CN" altLang="en-US" sz="1400">
                <a:solidFill>
                  <a:schemeClr val="tx1"/>
                </a:solidFill>
                <a:ea typeface="宋体" charset="0"/>
              </a:rPr>
              <a:t>个元胞，周期边界条件</a:t>
            </a:r>
            <a:endParaRPr lang="zh-CN" altLang="en-US" sz="1400">
              <a:solidFill>
                <a:schemeClr val="tx1"/>
              </a:solidFill>
              <a:ea typeface="宋体"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04" y="3612811"/>
            <a:ext cx="3518437" cy="1443315"/>
          </a:xfrm>
          <a:prstGeom prst="rect">
            <a:avLst/>
          </a:prstGeom>
        </p:spPr>
      </p:pic>
      <p:sp>
        <p:nvSpPr>
          <p:cNvPr id="14" name="文本框 13"/>
          <p:cNvSpPr txBox="true"/>
          <p:nvPr/>
        </p:nvSpPr>
        <p:spPr>
          <a:xfrm>
            <a:off x="1572474" y="-4165"/>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865" y="399484"/>
            <a:ext cx="213417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160" y="546164"/>
            <a:ext cx="7056755"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144" y="83262"/>
            <a:ext cx="594979"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86" y="1917726"/>
            <a:ext cx="2614857" cy="356860"/>
          </a:xfrm>
          <a:prstGeom prst="rect">
            <a:avLst/>
          </a:prstGeom>
        </p:spPr>
      </p:pic>
      <p:pic>
        <p:nvPicPr>
          <p:cNvPr id="2" name="Picture 1" descr="1"/>
          <p:cNvPicPr>
            <a:picLocks noChangeAspect="true"/>
          </p:cNvPicPr>
          <p:nvPr/>
        </p:nvPicPr>
        <p:blipFill>
          <a:blip r:embed="rId3"/>
          <a:stretch>
            <a:fillRect/>
          </a:stretch>
        </p:blipFill>
        <p:spPr>
          <a:xfrm>
            <a:off x="335376" y="2212992"/>
            <a:ext cx="2620571" cy="1906852"/>
          </a:xfrm>
          <a:prstGeom prst="rect">
            <a:avLst/>
          </a:prstGeom>
        </p:spPr>
      </p:pic>
      <p:sp>
        <p:nvSpPr>
          <p:cNvPr id="7" name="Text Box 6"/>
          <p:cNvSpPr txBox="true"/>
          <p:nvPr/>
        </p:nvSpPr>
        <p:spPr>
          <a:xfrm>
            <a:off x="1477709" y="2067581"/>
            <a:ext cx="1264885"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752216" y="5056443"/>
            <a:ext cx="1623649" cy="521970"/>
          </a:xfrm>
          <a:prstGeom prst="rect">
            <a:avLst/>
          </a:prstGeom>
          <a:noFill/>
        </p:spPr>
        <p:txBody>
          <a:bodyPr wrap="square" rtlCol="0">
            <a:spAutoFit/>
          </a:bodyPr>
          <a:p>
            <a:r>
              <a:rPr lang="en-US" altLang="en-US" sz="1400"/>
              <a:t>1.电流产生的自旋霍尔力矩(SOT)</a:t>
            </a:r>
            <a:endParaRPr lang="en-US" altLang="en-US" sz="1400"/>
          </a:p>
        </p:txBody>
      </p:sp>
      <p:sp>
        <p:nvSpPr>
          <p:cNvPr id="11" name="Text Box 10"/>
          <p:cNvSpPr txBox="true"/>
          <p:nvPr/>
        </p:nvSpPr>
        <p:spPr>
          <a:xfrm>
            <a:off x="4589122" y="3820767"/>
            <a:ext cx="916279"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08" y="3820767"/>
            <a:ext cx="916279"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5041" y="4171277"/>
            <a:ext cx="3709566"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小外加驱动时pin，驱动大时回到理想的没有pin的运动情况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30" y="5138990"/>
            <a:ext cx="2131636" cy="356860"/>
          </a:xfrm>
          <a:prstGeom prst="rect">
            <a:avLst/>
          </a:prstGeom>
        </p:spPr>
      </p:pic>
      <p:cxnSp>
        <p:nvCxnSpPr>
          <p:cNvPr id="9" name="Straight Arrow Connector 8"/>
          <p:cNvCxnSpPr/>
          <p:nvPr/>
        </p:nvCxnSpPr>
        <p:spPr>
          <a:xfrm flipV="true">
            <a:off x="6323894" y="5056443"/>
            <a:ext cx="264153" cy="1911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865" y="5056443"/>
            <a:ext cx="270502" cy="1523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04" y="2538739"/>
            <a:ext cx="3202850" cy="737235"/>
          </a:xfrm>
          <a:prstGeom prst="rect">
            <a:avLst/>
          </a:prstGeom>
          <a:noFill/>
        </p:spPr>
        <p:txBody>
          <a:bodyPr wrap="square" rtlCol="0">
            <a:spAutoFit/>
          </a:bodyPr>
          <a:p>
            <a:r>
              <a:rPr lang="zh-CN" altLang="en-US" sz="1400">
                <a:ea typeface="宋体" pitchFamily="2" charset="-122"/>
              </a:rPr>
              <a:t>两种自旋力矩驱动机制：</a:t>
            </a:r>
            <a:endParaRPr lang="zh-CN" altLang="en-US" sz="1400">
              <a:ea typeface="宋体" pitchFamily="2" charset="-122"/>
            </a:endParaRPr>
          </a:p>
          <a:p>
            <a:r>
              <a:rPr lang="en-US" altLang="en-US" sz="1400"/>
              <a:t>1.电流产生的自旋霍尔力矩 </a:t>
            </a:r>
            <a:endParaRPr lang="en-US" altLang="en-US" sz="1400"/>
          </a:p>
          <a:p>
            <a:r>
              <a:rPr lang="en-US" altLang="en-US" sz="1400"/>
              <a:t>2. </a:t>
            </a:r>
            <a:r>
              <a:rPr lang="zh-CN" altLang="en-US" sz="1400">
                <a:ea typeface="宋体" pitchFamily="2" charset="-122"/>
                <a:sym typeface="+mn-ea"/>
              </a:rPr>
              <a:t>面内自旋极化电流产生的自旋力矩</a:t>
            </a:r>
            <a:endParaRPr lang="en-US"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 altLang="zh-CN" sz="1400">
                <a:solidFill>
                  <a:schemeClr val="tx1"/>
                </a:solidFill>
                <a:ea typeface="宋体" pitchFamily="2" charset="-122"/>
              </a:rPr>
              <a:t>+</a:t>
            </a:r>
            <a:r>
              <a:rPr lang="zh-CN" altLang="en-US" sz="1400">
                <a:solidFill>
                  <a:schemeClr val="tx1"/>
                </a:solidFill>
                <a:ea typeface="宋体" pitchFamily="2" charset="-122"/>
              </a:rPr>
              <a:t>非绝热项</a:t>
            </a:r>
            <a:r>
              <a:rPr lang="" altLang="zh-CN" sz="1400">
                <a:solidFill>
                  <a:schemeClr val="tx1"/>
                </a:solidFill>
                <a:ea typeface="宋体" pitchFamily="2" charset="-122"/>
              </a:rPr>
              <a:t>beta</a:t>
            </a:r>
            <a:endParaRPr lang="" altLang="zh-CN"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本文忽略</a:t>
            </a:r>
            <a:r>
              <a:rPr lang="" altLang="zh-CN" sz="1400">
                <a:solidFill>
                  <a:schemeClr val="tx1"/>
                </a:solidFill>
                <a:ea typeface="宋体" pitchFamily="2" charset="-122"/>
              </a:rPr>
              <a:t>beta</a:t>
            </a:r>
            <a:r>
              <a:rPr lang="zh-CN" altLang=""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结论与外加驱动为</a:t>
            </a:r>
            <a:r>
              <a:rPr lang="en-US" altLang="en-US" sz="1400">
                <a:sym typeface="+mn-ea"/>
              </a:rPr>
              <a:t>自旋霍尔力矩</a:t>
            </a:r>
            <a:r>
              <a:rPr lang="zh-CN" altLang="en-US" sz="1400">
                <a:ea typeface="宋体" charset="0"/>
                <a:sym typeface="+mn-ea"/>
              </a:rPr>
              <a:t>时相似</a:t>
            </a:r>
            <a:endParaRPr lang="zh-CN" altLang="en-US" sz="1400">
              <a:solidFill>
                <a:schemeClr val="tx1"/>
              </a:solidFill>
              <a:ea typeface="宋体" charset="0"/>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 altLang="zh-CN" sz="1400">
                <a:solidFill>
                  <a:schemeClr val="tx1"/>
                </a:solidFill>
                <a:ea typeface="宋体" pitchFamily="2" charset="-122"/>
              </a:rPr>
              <a:t>pin</a:t>
            </a:r>
            <a:r>
              <a:rPr lang="zh-CN" altLang="" sz="1400">
                <a:solidFill>
                  <a:schemeClr val="tx1"/>
                </a:solidFill>
                <a:ea typeface="宋体" pitchFamily="2" charset="-122"/>
              </a:rPr>
              <a:t>，轨迹有螺旋</a:t>
            </a:r>
            <a:r>
              <a:rPr lang="" altLang="zh-CN" sz="1400">
                <a:solidFill>
                  <a:schemeClr val="tx1"/>
                </a:solidFill>
                <a:ea typeface="宋体" pitchFamily="2" charset="-122"/>
              </a:rPr>
              <a:t>(sk</a:t>
            </a:r>
            <a:r>
              <a:rPr lang="zh-CN" altLang="" sz="1400">
                <a:solidFill>
                  <a:schemeClr val="tx1"/>
                </a:solidFill>
                <a:ea typeface="宋体" pitchFamily="2" charset="-122"/>
              </a:rPr>
              <a:t>属性</a:t>
            </a:r>
            <a:r>
              <a:rPr lang="" altLang="zh-CN" sz="1400">
                <a:solidFill>
                  <a:schemeClr val="tx1"/>
                </a:solidFill>
                <a:ea typeface="宋体" pitchFamily="2" charset="-122"/>
              </a:rPr>
              <a:t>)</a:t>
            </a: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 altLang="zh-CN" sz="1400">
                <a:solidFill>
                  <a:schemeClr val="tx1"/>
                </a:solidFill>
                <a:ea typeface="宋体" pitchFamily="2" charset="-122"/>
              </a:rPr>
              <a:t>(</a:t>
            </a:r>
            <a:r>
              <a:rPr lang="zh-CN" altLang=""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a:t>
            </a:r>
            <a:r>
              <a:rPr lang="zh-CN" altLang="" sz="1400">
                <a:solidFill>
                  <a:schemeClr val="tx1"/>
                </a:solidFill>
                <a:ea typeface="宋体" pitchFamily="2" charset="-122"/>
              </a:rPr>
              <a:t>偏转角度不同</a:t>
            </a:r>
            <a:r>
              <a:rPr lang="" altLang="zh-CN" sz="1400">
                <a:solidFill>
                  <a:schemeClr val="tx1"/>
                </a:solidFill>
                <a:ea typeface="宋体" pitchFamily="2" charset="-122"/>
              </a:rPr>
              <a:t>)</a:t>
            </a:r>
            <a:endParaRPr lang=""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charset="0"/>
              </a:rPr>
              <a:t>2. </a:t>
            </a:r>
            <a:r>
              <a:rPr lang="zh-CN" altLang="en-US" sz="1400">
                <a:ea typeface="宋体" charset="0"/>
              </a:rPr>
              <a:t>面内自旋极化电流产生的自旋力矩</a:t>
            </a:r>
            <a:endParaRPr lang="zh-CN" altLang="en-US" sz="1400">
              <a:ea typeface="宋体" charset="0"/>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charset="0"/>
              </a:rPr>
              <a:t>无序下，不同电流密度产生的自旋</a:t>
            </a:r>
            <a:r>
              <a:rPr lang="en-US" altLang="zh-CN" sz="1400">
                <a:ea typeface="宋体" charset="0"/>
              </a:rPr>
              <a:t>Hall</a:t>
            </a:r>
            <a:r>
              <a:rPr lang="zh-CN" altLang="en-US" sz="1400">
                <a:ea typeface="宋体" charset="0"/>
              </a:rPr>
              <a:t>力矩驱动的</a:t>
            </a:r>
            <a:r>
              <a:rPr lang="en-US" altLang="zh-CN" sz="1400">
                <a:ea typeface="宋体" charset="0"/>
              </a:rPr>
              <a:t>sk</a:t>
            </a:r>
            <a:r>
              <a:rPr lang="zh-CN" altLang="en-US" sz="1400">
                <a:ea typeface="宋体" charset="0"/>
              </a:rPr>
              <a:t>轨迹</a:t>
            </a:r>
            <a:endParaRPr lang="zh-CN" altLang="en-US" sz="1400">
              <a:ea typeface="宋体" charset="0"/>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charset="0"/>
              </a:rPr>
              <a:t>电流密度</a:t>
            </a:r>
            <a:endParaRPr lang="zh-CN" altLang="en-US" sz="1200" b="1">
              <a:solidFill>
                <a:srgbClr val="FF0000"/>
              </a:solidFill>
              <a:ea typeface="宋体" charset="0"/>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charset="0"/>
              </a:rPr>
              <a:t>大电流密度</a:t>
            </a:r>
            <a:endParaRPr lang="zh-CN" altLang="en-US" sz="1200" b="1">
              <a:solidFill>
                <a:srgbClr val="FF0000"/>
              </a:solidFill>
              <a:ea typeface="宋体"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 altLang="zh-CN" sz="2000" dirty="0">
                <a:latin typeface="+mj-lt"/>
                <a:ea typeface="宋体" pitchFamily="2" charset="-122"/>
              </a:rPr>
              <a:t>magnon</a:t>
            </a:r>
            <a:r>
              <a:rPr lang="zh-CN" altLang="" sz="2000" dirty="0">
                <a:latin typeface="+mj-lt"/>
                <a:ea typeface="宋体" pitchFamily="2" charset="-122"/>
              </a:rPr>
              <a:t>转换与</a:t>
            </a:r>
            <a:r>
              <a:rPr lang="" altLang="zh-CN" sz="2000" dirty="0">
                <a:latin typeface="+mj-lt"/>
                <a:ea typeface="宋体" pitchFamily="2" charset="-122"/>
              </a:rPr>
              <a:t>magnonic SP</a:t>
            </a:r>
            <a:endParaRPr lang=""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 altLang="en-US" sz="1200"/>
              <a:t>PR</a:t>
            </a:r>
            <a:r>
              <a:rPr lang="en-US" altLang="en-US" sz="1200"/>
              <a:t>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 sz="1400">
                <a:solidFill>
                  <a:schemeClr val="tx1"/>
                </a:solidFill>
                <a:ea typeface="宋体" pitchFamily="2" charset="-122"/>
              </a:rPr>
              <a:t>本文研究</a:t>
            </a:r>
            <a:r>
              <a:rPr lang="zh-CN" altLang="" sz="1400">
                <a:solidFill>
                  <a:srgbClr val="FF0000"/>
                </a:solidFill>
                <a:ea typeface="宋体" pitchFamily="2" charset="-122"/>
              </a:rPr>
              <a:t>有限温度下</a:t>
            </a:r>
            <a:r>
              <a:rPr lang="" altLang="zh-CN" sz="1400">
                <a:solidFill>
                  <a:schemeClr val="tx1"/>
                </a:solidFill>
                <a:ea typeface="宋体" pitchFamily="2" charset="-122"/>
              </a:rPr>
              <a:t>AF/HM</a:t>
            </a:r>
            <a:r>
              <a:rPr lang="zh-CN" altLang="" sz="1400">
                <a:solidFill>
                  <a:schemeClr val="tx1"/>
                </a:solidFill>
                <a:ea typeface="宋体" pitchFamily="2" charset="-122"/>
              </a:rPr>
              <a:t>界面处电子与</a:t>
            </a:r>
            <a:r>
              <a:rPr lang="en-US" altLang="zh-CN" sz="1400">
                <a:solidFill>
                  <a:schemeClr val="tx1"/>
                </a:solidFill>
                <a:ea typeface="宋体" pitchFamily="2" charset="-122"/>
              </a:rPr>
              <a:t>m</a:t>
            </a:r>
            <a:r>
              <a:rPr lang="" altLang="en-US" sz="1400">
                <a:solidFill>
                  <a:schemeClr val="tx1"/>
                </a:solidFill>
                <a:ea typeface="宋体" pitchFamily="2" charset="-122"/>
              </a:rPr>
              <a:t>agnon</a:t>
            </a:r>
            <a:r>
              <a:rPr lang="zh-CN" altLang="" sz="1400">
                <a:solidFill>
                  <a:schemeClr val="tx1"/>
                </a:solidFill>
                <a:ea typeface="宋体" pitchFamily="2" charset="-122"/>
              </a:rPr>
              <a:t>的自旋交换</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物理机制：与左右手性的热</a:t>
            </a:r>
            <a:r>
              <a:rPr lang="" altLang="zh-CN" sz="1400">
                <a:solidFill>
                  <a:schemeClr val="tx1"/>
                </a:solidFill>
                <a:ea typeface="宋体" pitchFamily="2" charset="-122"/>
              </a:rPr>
              <a:t>magnon</a:t>
            </a:r>
            <a:r>
              <a:rPr lang="zh-CN" altLang="" sz="1400">
                <a:solidFill>
                  <a:schemeClr val="tx1"/>
                </a:solidFill>
                <a:ea typeface="宋体" pitchFamily="2" charset="-122"/>
              </a:rPr>
              <a:t>的产生湮灭相联系的自旋力矩</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产生与湮灭强烈地依赖电子极化方向与</a:t>
            </a:r>
            <a:r>
              <a:rPr lang="" altLang="zh-CN" sz="1400">
                <a:solidFill>
                  <a:schemeClr val="tx1"/>
                </a:solidFill>
                <a:ea typeface="宋体" pitchFamily="2" charset="-122"/>
              </a:rPr>
              <a:t>magnon</a:t>
            </a:r>
            <a:r>
              <a:rPr lang="zh-CN" altLang="" sz="1400">
                <a:solidFill>
                  <a:schemeClr val="tx1"/>
                </a:solidFill>
                <a:ea typeface="宋体" pitchFamily="2" charset="-122"/>
              </a:rPr>
              <a:t>自旋方向的相对朝向</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产生</a:t>
            </a:r>
            <a:r>
              <a:rPr lang="" altLang="zh-CN" sz="1400">
                <a:solidFill>
                  <a:schemeClr val="tx1"/>
                </a:solidFill>
                <a:ea typeface="宋体" pitchFamily="2" charset="-122"/>
              </a:rPr>
              <a:t>magnon</a:t>
            </a:r>
            <a:r>
              <a:rPr lang="zh-CN" altLang="" sz="1400">
                <a:solidFill>
                  <a:schemeClr val="tx1"/>
                </a:solidFill>
                <a:ea typeface="宋体" pitchFamily="2" charset="-122"/>
              </a:rPr>
              <a:t>自旋流：通过施加温度梯度，微波场，电子的自旋转移力矩</a:t>
            </a:r>
            <a:r>
              <a:rPr lang="" altLang="zh-CN" sz="1400">
                <a:solidFill>
                  <a:schemeClr val="tx1"/>
                </a:solidFill>
                <a:ea typeface="宋体" pitchFamily="2" charset="-122"/>
              </a:rPr>
              <a:t>STT</a:t>
            </a: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反铁磁中也发现了各种效应：</a:t>
            </a:r>
            <a:r>
              <a:rPr lang="" altLang="zh-CN" sz="1400">
                <a:solidFill>
                  <a:schemeClr val="tx1"/>
                </a:solidFill>
                <a:ea typeface="宋体" pitchFamily="2" charset="-122"/>
              </a:rPr>
              <a:t>[20-30]</a:t>
            </a: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rgbClr val="FF0000"/>
                </a:solidFill>
                <a:ea typeface="宋体" pitchFamily="2" charset="-122"/>
              </a:rPr>
              <a:t>反铁磁中有两套角动量方向相反的简并</a:t>
            </a:r>
            <a:r>
              <a:rPr lang="" altLang="zh-CN" sz="1400">
                <a:solidFill>
                  <a:srgbClr val="FF0000"/>
                </a:solidFill>
                <a:ea typeface="宋体" pitchFamily="2" charset="-122"/>
              </a:rPr>
              <a:t>magnon</a:t>
            </a:r>
            <a:r>
              <a:rPr lang="zh-CN" altLang="" sz="1400">
                <a:solidFill>
                  <a:srgbClr val="FF0000"/>
                </a:solidFill>
                <a:ea typeface="宋体" pitchFamily="2" charset="-122"/>
              </a:rPr>
              <a:t>模式，要产生</a:t>
            </a:r>
            <a:r>
              <a:rPr lang="" altLang="zh-CN" sz="1400">
                <a:solidFill>
                  <a:srgbClr val="FF0000"/>
                </a:solidFill>
                <a:ea typeface="宋体" pitchFamily="2" charset="-122"/>
              </a:rPr>
              <a:t>magnonic</a:t>
            </a:r>
            <a:r>
              <a:rPr lang="zh-CN" altLang="" sz="1400">
                <a:solidFill>
                  <a:srgbClr val="FF0000"/>
                </a:solidFill>
                <a:ea typeface="宋体" pitchFamily="2" charset="-122"/>
              </a:rPr>
              <a:t>自旋流意味着两个模式的对称性破缺</a:t>
            </a:r>
            <a:r>
              <a:rPr lang="" altLang="zh-CN" sz="1400">
                <a:solidFill>
                  <a:schemeClr val="tx1"/>
                </a:solidFill>
                <a:ea typeface="宋体" pitchFamily="2" charset="-122"/>
              </a:rPr>
              <a:t>[22,27,38]</a:t>
            </a: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a:t>
            </a:r>
            <a:r>
              <a:rPr lang="zh-CN" altLang="" sz="1400">
                <a:solidFill>
                  <a:schemeClr val="tx1"/>
                </a:solidFill>
                <a:ea typeface="宋体" pitchFamily="2" charset="-122"/>
              </a:rPr>
              <a:t>层间交换作用</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近期实验发现</a:t>
            </a:r>
            <a:r>
              <a:rPr lang="en-US" altLang="zh-CN" sz="1400">
                <a:solidFill>
                  <a:schemeClr val="tx1"/>
                </a:solidFill>
                <a:ea typeface="宋体" pitchFamily="2" charset="-122"/>
              </a:rPr>
              <a:t>NM</a:t>
            </a:r>
            <a:r>
              <a:rPr lang="" altLang="en-US" sz="1400">
                <a:solidFill>
                  <a:schemeClr val="tx1"/>
                </a:solidFill>
                <a:ea typeface="宋体" pitchFamily="2" charset="-122"/>
              </a:rPr>
              <a:t>/AFM</a:t>
            </a:r>
            <a:r>
              <a:rPr lang="zh-CN" altLang="" sz="1400">
                <a:solidFill>
                  <a:schemeClr val="tx1"/>
                </a:solidFill>
                <a:ea typeface="宋体" pitchFamily="2" charset="-122"/>
              </a:rPr>
              <a:t>界面的</a:t>
            </a:r>
            <a:r>
              <a:rPr lang="zh-CN" altLang="" sz="1400">
                <a:solidFill>
                  <a:srgbClr val="FF0000"/>
                </a:solidFill>
                <a:ea typeface="宋体" pitchFamily="2" charset="-122"/>
              </a:rPr>
              <a:t>自旋积累会打破</a:t>
            </a:r>
            <a:r>
              <a:rPr lang="en-US" altLang="zh-CN" sz="1400">
                <a:solidFill>
                  <a:srgbClr val="FF0000"/>
                </a:solidFill>
                <a:ea typeface="宋体" pitchFamily="2" charset="-122"/>
              </a:rPr>
              <a:t>m</a:t>
            </a:r>
            <a:r>
              <a:rPr lang="" altLang="en-US" sz="1400">
                <a:solidFill>
                  <a:srgbClr val="FF0000"/>
                </a:solidFill>
                <a:ea typeface="宋体" pitchFamily="2" charset="-122"/>
              </a:rPr>
              <a:t>agnon</a:t>
            </a:r>
            <a:r>
              <a:rPr lang="zh-CN" altLang="" sz="1400">
                <a:solidFill>
                  <a:srgbClr val="FF0000"/>
                </a:solidFill>
                <a:ea typeface="宋体" pitchFamily="2" charset="-122"/>
              </a:rPr>
              <a:t>简并模式</a:t>
            </a:r>
            <a:r>
              <a:rPr lang="" altLang="zh-CN" sz="1400">
                <a:solidFill>
                  <a:schemeClr val="tx1"/>
                </a:solidFill>
                <a:ea typeface="宋体" pitchFamily="2" charset="-122"/>
              </a:rPr>
              <a:t>[36,41]</a:t>
            </a: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rgbClr val="FF0000"/>
                </a:solidFill>
                <a:ea typeface="宋体" pitchFamily="2" charset="-122"/>
              </a:rPr>
              <a:t>物理图像</a:t>
            </a:r>
            <a:r>
              <a:rPr lang="zh-CN" altLang=""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 altLang="zh-CN" sz="1400">
                <a:solidFill>
                  <a:schemeClr val="tx1"/>
                </a:solidFill>
                <a:ea typeface="宋体" pitchFamily="2" charset="-122"/>
              </a:rPr>
              <a:t>AFM</a:t>
            </a:r>
            <a:r>
              <a:rPr lang="zh-CN" altLang="" sz="1400">
                <a:solidFill>
                  <a:schemeClr val="tx1"/>
                </a:solidFill>
                <a:ea typeface="宋体" pitchFamily="2" charset="-122"/>
              </a:rPr>
              <a:t>中的</a:t>
            </a:r>
            <a:r>
              <a:rPr lang="" altLang="zh-CN" sz="1400">
                <a:solidFill>
                  <a:schemeClr val="tx1"/>
                </a:solidFill>
                <a:ea typeface="宋体" pitchFamily="2" charset="-122"/>
              </a:rPr>
              <a:t>magnon</a:t>
            </a:r>
            <a:r>
              <a:rPr lang="zh-CN" altLang="" sz="1400">
                <a:solidFill>
                  <a:schemeClr val="tx1"/>
                </a:solidFill>
                <a:ea typeface="宋体" pitchFamily="2" charset="-122"/>
              </a:rPr>
              <a:t>简并，在其中产生</a:t>
            </a:r>
            <a:r>
              <a:rPr lang="" altLang="zh-CN" sz="1400">
                <a:solidFill>
                  <a:schemeClr val="tx1"/>
                </a:solidFill>
                <a:ea typeface="宋体" pitchFamily="2" charset="-122"/>
              </a:rPr>
              <a:t>magnon</a:t>
            </a:r>
            <a:r>
              <a:rPr lang="zh-CN" altLang="" sz="1400">
                <a:solidFill>
                  <a:schemeClr val="tx1"/>
                </a:solidFill>
                <a:ea typeface="宋体" pitchFamily="2" charset="-122"/>
              </a:rPr>
              <a:t>自旋流</a:t>
            </a:r>
            <a:r>
              <a:rPr lang="" altLang="zh-CN" sz="1400">
                <a:solidFill>
                  <a:schemeClr val="tx1"/>
                </a:solidFill>
                <a:ea typeface="宋体" pitchFamily="2" charset="-122"/>
              </a:rPr>
              <a:t>(SHE-based STT[30,42])</a:t>
            </a:r>
            <a:r>
              <a:rPr lang="zh-CN" altLang=""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 altLang="zh-CN" sz="1400">
                <a:solidFill>
                  <a:srgbClr val="FF0000"/>
                </a:solidFill>
                <a:ea typeface="宋体" pitchFamily="2" charset="-122"/>
              </a:rPr>
              <a:t>AFM</a:t>
            </a:r>
            <a:r>
              <a:rPr lang="zh-CN" altLang="" sz="1400">
                <a:solidFill>
                  <a:srgbClr val="FF0000"/>
                </a:solidFill>
                <a:ea typeface="宋体" pitchFamily="2" charset="-122"/>
              </a:rPr>
              <a:t>中的磁化动力学描述</a:t>
            </a:r>
            <a:r>
              <a:rPr lang="zh-CN" altLang="" sz="1400">
                <a:solidFill>
                  <a:schemeClr val="tx1"/>
                </a:solidFill>
                <a:ea typeface="宋体" pitchFamily="2" charset="-122"/>
              </a:rPr>
              <a:t>：</a:t>
            </a:r>
            <a:endParaRPr lang="zh-CN" altLang=""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 altLang="zh-CN" sz="1400">
                <a:solidFill>
                  <a:schemeClr val="tx1"/>
                </a:solidFill>
                <a:ea typeface="宋体" pitchFamily="2" charset="-122"/>
              </a:rPr>
              <a:t>Neel</a:t>
            </a:r>
            <a:r>
              <a:rPr lang="zh-CN" altLang=""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 altLang="en-US" sz="1400">
                <a:solidFill>
                  <a:schemeClr val="tx1"/>
                </a:solidFill>
                <a:ea typeface="宋体" pitchFamily="2" charset="-122"/>
              </a:rPr>
              <a:t>m,n</a:t>
            </a:r>
            <a:r>
              <a:rPr lang="zh-CN" altLang=""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4020185" y="5071745"/>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charset="0"/>
            </a:endParaRPr>
          </a:p>
        </p:txBody>
      </p:sp>
      <p:sp>
        <p:nvSpPr>
          <p:cNvPr id="26" name="Text Box 25"/>
          <p:cNvSpPr txBox="true"/>
          <p:nvPr/>
        </p:nvSpPr>
        <p:spPr>
          <a:xfrm>
            <a:off x="400685" y="4625975"/>
            <a:ext cx="980440" cy="460375"/>
          </a:xfrm>
          <a:prstGeom prst="rect">
            <a:avLst/>
          </a:prstGeom>
          <a:noFill/>
        </p:spPr>
        <p:txBody>
          <a:bodyPr wrap="square" rtlCol="0">
            <a:spAutoFit/>
          </a:bodyPr>
          <a:p>
            <a:r>
              <a:rPr lang="en-US" altLang="zh-CN" sz="1200" b="1">
                <a:solidFill>
                  <a:srgbClr val="FF0000"/>
                </a:solidFill>
                <a:ea typeface="宋体" charset="0"/>
              </a:rPr>
              <a:t>1</a:t>
            </a:r>
            <a:r>
              <a:rPr lang="en-US" altLang="zh-CN" sz="1200">
                <a:solidFill>
                  <a:schemeClr val="tx1"/>
                </a:solidFill>
                <a:ea typeface="宋体" charset="0"/>
              </a:rPr>
              <a:t>.</a:t>
            </a:r>
            <a:r>
              <a:rPr lang="zh-CN" altLang="en-US" sz="1200">
                <a:solidFill>
                  <a:schemeClr val="tx1"/>
                </a:solidFill>
                <a:ea typeface="宋体" charset="0"/>
              </a:rPr>
              <a:t>有限温度导致的热场</a:t>
            </a:r>
            <a:endParaRPr lang="zh-CN" altLang="en-US" sz="1200">
              <a:solidFill>
                <a:schemeClr val="tx1"/>
              </a:solidFill>
              <a:ea typeface="宋体" charset="0"/>
            </a:endParaRPr>
          </a:p>
        </p:txBody>
      </p:sp>
      <p:pic>
        <p:nvPicPr>
          <p:cNvPr id="2" name="Picture 1" descr="1"/>
          <p:cNvPicPr>
            <a:picLocks noChangeAspect="true"/>
          </p:cNvPicPr>
          <p:nvPr/>
        </p:nvPicPr>
        <p:blipFill>
          <a:blip r:embed="rId1"/>
          <a:stretch>
            <a:fillRect/>
          </a:stretch>
        </p:blipFill>
        <p:spPr>
          <a:xfrm>
            <a:off x="4382135" y="357314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609090" y="4625975"/>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438910" y="516001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5128895" y="5071745"/>
            <a:ext cx="2338705" cy="476885"/>
          </a:xfrm>
          <a:prstGeom prst="rect">
            <a:avLst/>
          </a:prstGeom>
        </p:spPr>
      </p:pic>
      <p:sp>
        <p:nvSpPr>
          <p:cNvPr id="13" name="Text Box 12"/>
          <p:cNvSpPr txBox="true"/>
          <p:nvPr/>
        </p:nvSpPr>
        <p:spPr>
          <a:xfrm>
            <a:off x="400685" y="5244465"/>
            <a:ext cx="1061085" cy="275590"/>
          </a:xfrm>
          <a:prstGeom prst="rect">
            <a:avLst/>
          </a:prstGeom>
          <a:noFill/>
        </p:spPr>
        <p:txBody>
          <a:bodyPr wrap="square" rtlCol="0">
            <a:spAutoFit/>
          </a:bodyPr>
          <a:p>
            <a:r>
              <a:rPr lang="en-US" altLang="" sz="1200" b="1">
                <a:solidFill>
                  <a:srgbClr val="FF0000"/>
                </a:solidFill>
                <a:ea typeface="宋体" charset="0"/>
              </a:rPr>
              <a:t>2</a:t>
            </a:r>
            <a:r>
              <a:rPr lang="en-US" altLang="" sz="1200">
                <a:solidFill>
                  <a:schemeClr val="tx1"/>
                </a:solidFill>
                <a:ea typeface="宋体" charset="0"/>
              </a:rPr>
              <a:t>.</a:t>
            </a:r>
            <a:r>
              <a:rPr lang="" altLang="zh-CN" sz="1200">
                <a:solidFill>
                  <a:schemeClr val="tx1"/>
                </a:solidFill>
                <a:ea typeface="宋体" charset="0"/>
              </a:rPr>
              <a:t>Gilbert</a:t>
            </a:r>
            <a:r>
              <a:rPr lang="zh-CN" altLang="" sz="1200">
                <a:solidFill>
                  <a:schemeClr val="tx1"/>
                </a:solidFill>
                <a:ea typeface="宋体" charset="0"/>
              </a:rPr>
              <a:t>阻尼</a:t>
            </a:r>
            <a:endParaRPr lang="zh-CN" altLang="" sz="1200">
              <a:solidFill>
                <a:schemeClr val="tx1"/>
              </a:solidFill>
              <a:ea typeface="宋体"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 altLang="zh-CN" sz="2000" dirty="0">
                <a:latin typeface="+mj-lt"/>
                <a:ea typeface="宋体" pitchFamily="2" charset="-122"/>
              </a:rPr>
              <a:t>skyrmion</a:t>
            </a:r>
            <a:endParaRPr lang=""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a:t>
            </a:r>
            <a:r>
              <a:rPr lang="" altLang="en-US" sz="1200"/>
              <a:t>91</a:t>
            </a:r>
            <a:r>
              <a:rPr lang="en-US" altLang="en-US" sz="1200"/>
              <a:t>, </a:t>
            </a:r>
            <a:r>
              <a:rPr lang="" altLang="en-US" sz="1200"/>
              <a:t>054410</a:t>
            </a:r>
            <a:r>
              <a:rPr lang="en-US" altLang="en-US" sz="1200"/>
              <a:t>(20</a:t>
            </a:r>
            <a:r>
              <a:rPr lang="" altLang="en-US" sz="1200"/>
              <a:t>15</a:t>
            </a:r>
            <a:r>
              <a:rPr lang="en-US" altLang="en-US" sz="1200"/>
              <a:t>)</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5046345"/>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本文用解析与数值方法，研究二维磁性薄膜中单个</a:t>
            </a:r>
            <a:r>
              <a:rPr lang="en-US" altLang="zh-CN" sz="1400">
                <a:solidFill>
                  <a:schemeClr val="tx1"/>
                </a:solidFill>
                <a:ea typeface="宋体" pitchFamily="2" charset="-122"/>
              </a:rPr>
              <a:t>sk</a:t>
            </a:r>
            <a:r>
              <a:rPr lang="zh-CN" altLang="en-US" sz="1400">
                <a:solidFill>
                  <a:schemeClr val="tx1"/>
                </a:solidFill>
                <a:ea typeface="宋体" pitchFamily="2" charset="-122"/>
              </a:rPr>
              <a:t>与一个小空缺的相互作用</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微磁模拟结果与推广了的</a:t>
            </a:r>
            <a:r>
              <a:rPr lang="" altLang="zh-CN" sz="1400">
                <a:solidFill>
                  <a:schemeClr val="tx1"/>
                </a:solidFill>
                <a:ea typeface="宋体" pitchFamily="2" charset="-122"/>
              </a:rPr>
              <a:t>Thiele</a:t>
            </a:r>
            <a:r>
              <a:rPr lang="zh-CN" altLang="" sz="1400">
                <a:solidFill>
                  <a:schemeClr val="tx1"/>
                </a:solidFill>
                <a:ea typeface="宋体" pitchFamily="2" charset="-122"/>
              </a:rPr>
              <a:t>方程得到的有效运动方程相符合</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在正方格子上自由能函数为</a:t>
            </a:r>
            <a:r>
              <a:rPr lang="" altLang="zh-CN" sz="1400">
                <a:solidFill>
                  <a:schemeClr val="tx1"/>
                </a:solidFill>
                <a:ea typeface="宋体" pitchFamily="2" charset="-122"/>
              </a:rPr>
              <a:t>:</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 altLang="zh-CN" sz="1400">
                <a:solidFill>
                  <a:schemeClr val="tx1"/>
                </a:solidFill>
                <a:ea typeface="宋体" pitchFamily="2" charset="-122"/>
              </a:rPr>
              <a:t>J = a = 1</a:t>
            </a:r>
            <a:endParaRPr lang="" altLang="zh-CN" sz="1400">
              <a:solidFill>
                <a:schemeClr val="tx1"/>
              </a:solidFill>
              <a:ea typeface="宋体" pitchFamily="2" charset="-122"/>
            </a:endParaRPr>
          </a:p>
          <a:p>
            <a:pPr marL="285750" indent="-285750" algn="l">
              <a:buFont typeface="Arial" panose="02080604020202020204" pitchFamily="34" charset="0"/>
              <a:buChar char="•"/>
            </a:pPr>
            <a:endParaRPr lang="" altLang="zh-CN" sz="1400">
              <a:solidFill>
                <a:schemeClr val="tx1"/>
              </a:solidFill>
              <a:ea typeface="宋体" pitchFamily="2" charset="-122"/>
            </a:endParaRPr>
          </a:p>
          <a:p>
            <a:pPr marL="285750" indent="-285750" algn="l">
              <a:buFont typeface="Arial" panose="02080604020202020204" pitchFamily="34" charset="0"/>
              <a:buChar char="•"/>
            </a:pP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位于</a:t>
            </a:r>
            <a:r>
              <a:rPr lang="" altLang="zh-CN" sz="1400">
                <a:solidFill>
                  <a:schemeClr val="tx1"/>
                </a:solidFill>
                <a:ea typeface="宋体" pitchFamily="2" charset="-122"/>
              </a:rPr>
              <a:t>Rd</a:t>
            </a:r>
            <a:r>
              <a:rPr lang="zh-CN" altLang="" sz="1400">
                <a:solidFill>
                  <a:schemeClr val="tx1"/>
                </a:solidFill>
                <a:ea typeface="宋体" pitchFamily="2" charset="-122"/>
              </a:rPr>
              <a:t>处的空缺，磁化</a:t>
            </a:r>
            <a:r>
              <a:rPr lang="en-US" altLang="zh-CN" sz="1400">
                <a:solidFill>
                  <a:schemeClr val="tx1"/>
                </a:solidFill>
                <a:ea typeface="宋体" pitchFamily="2" charset="-122"/>
              </a:rPr>
              <a:t>M=0</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电流密度</a:t>
            </a:r>
            <a:r>
              <a:rPr lang="en-US" altLang="zh-CN" sz="1400">
                <a:solidFill>
                  <a:schemeClr val="tx1"/>
                </a:solidFill>
                <a:ea typeface="宋体" pitchFamily="2" charset="-122"/>
              </a:rPr>
              <a:t>j</a:t>
            </a:r>
            <a:r>
              <a:rPr lang="zh-CN" altLang="en-US" sz="1400">
                <a:solidFill>
                  <a:schemeClr val="tx1"/>
                </a:solidFill>
                <a:ea typeface="宋体" pitchFamily="2" charset="-122"/>
              </a:rPr>
              <a:t>驱动下的</a:t>
            </a:r>
            <a:r>
              <a:rPr lang="en-US" altLang="zh-CN" sz="1400">
                <a:solidFill>
                  <a:schemeClr val="tx1"/>
                </a:solidFill>
                <a:ea typeface="宋体" pitchFamily="2" charset="-122"/>
              </a:rPr>
              <a:t>LLG</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本文的目标：建立一个</a:t>
            </a:r>
            <a:r>
              <a:rPr lang="en-US" altLang="zh-CN" sz="1400">
                <a:solidFill>
                  <a:schemeClr val="tx1"/>
                </a:solidFill>
                <a:ea typeface="宋体" pitchFamily="2" charset="-122"/>
              </a:rPr>
              <a:t>sk</a:t>
            </a:r>
            <a:r>
              <a:rPr lang="zh-CN" altLang="en-US" sz="1400">
                <a:solidFill>
                  <a:schemeClr val="tx1"/>
                </a:solidFill>
                <a:ea typeface="宋体" pitchFamily="2" charset="-122"/>
              </a:rPr>
              <a:t>中心</a:t>
            </a:r>
            <a:r>
              <a:rPr lang="en-US" altLang="zh-CN" sz="1400">
                <a:solidFill>
                  <a:schemeClr val="tx1"/>
                </a:solidFill>
                <a:ea typeface="宋体" pitchFamily="2" charset="-122"/>
              </a:rPr>
              <a:t>R</a:t>
            </a:r>
            <a:r>
              <a:rPr lang="zh-CN" altLang="en-US" sz="1400">
                <a:solidFill>
                  <a:schemeClr val="tx1"/>
                </a:solidFill>
                <a:ea typeface="宋体" pitchFamily="2" charset="-122"/>
              </a:rPr>
              <a:t>遵从的运动方程，同时考虑了</a:t>
            </a:r>
            <a:r>
              <a:rPr lang="en-US" altLang="zh-CN" sz="1400">
                <a:solidFill>
                  <a:schemeClr val="tx1"/>
                </a:solidFill>
                <a:ea typeface="宋体" pitchFamily="2" charset="-122"/>
              </a:rPr>
              <a:t>sk</a:t>
            </a:r>
            <a:r>
              <a:rPr lang="zh-CN" altLang="en-US" sz="1400">
                <a:solidFill>
                  <a:schemeClr val="tx1"/>
                </a:solidFill>
                <a:ea typeface="宋体" pitchFamily="2" charset="-122"/>
              </a:rPr>
              <a:t>的形变</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假设每一时刻</a:t>
            </a:r>
            <a:r>
              <a:rPr lang="en-US" altLang="zh-CN" sz="1400">
                <a:solidFill>
                  <a:schemeClr val="tx1"/>
                </a:solidFill>
                <a:ea typeface="宋体" pitchFamily="2" charset="-122"/>
              </a:rPr>
              <a:t>sk</a:t>
            </a:r>
            <a:r>
              <a:rPr lang="zh-CN" altLang="en-US" sz="1400">
                <a:solidFill>
                  <a:schemeClr val="tx1"/>
                </a:solidFill>
                <a:ea typeface="宋体" pitchFamily="2" charset="-122"/>
              </a:rPr>
              <a:t>都处于其能量极小值处，</a:t>
            </a:r>
            <a:r>
              <a:rPr lang="en-US" altLang="zh-CN" sz="1400">
                <a:solidFill>
                  <a:schemeClr val="tx1"/>
                </a:solidFill>
                <a:ea typeface="宋体" pitchFamily="2" charset="-122"/>
              </a:rPr>
              <a:t>M0</a:t>
            </a:r>
            <a:r>
              <a:rPr lang="zh-CN" altLang="en-US" sz="1400">
                <a:solidFill>
                  <a:schemeClr val="tx1"/>
                </a:solidFill>
                <a:ea typeface="宋体" pitchFamily="2" charset="-122"/>
              </a:rPr>
              <a:t>依赖于</a:t>
            </a:r>
            <a:r>
              <a:rPr lang="en-US" altLang="zh-CN" sz="1400">
                <a:solidFill>
                  <a:schemeClr val="tx1"/>
                </a:solidFill>
                <a:ea typeface="宋体" pitchFamily="2" charset="-122"/>
              </a:rPr>
              <a:t>sk</a:t>
            </a:r>
            <a:r>
              <a:rPr lang="zh-CN" altLang="en-US" sz="1400">
                <a:solidFill>
                  <a:schemeClr val="tx1"/>
                </a:solidFill>
                <a:ea typeface="宋体" pitchFamily="2" charset="-122"/>
              </a:rPr>
              <a:t>中心位置</a:t>
            </a:r>
            <a:r>
              <a:rPr lang="en-US" altLang="zh-CN" sz="1400">
                <a:solidFill>
                  <a:schemeClr val="tx1"/>
                </a:solidFill>
                <a:ea typeface="宋体" pitchFamily="2" charset="-122"/>
              </a:rPr>
              <a:t>R</a:t>
            </a:r>
            <a:r>
              <a:rPr lang="zh-CN" altLang="en-US" sz="1400">
                <a:solidFill>
                  <a:schemeClr val="tx1"/>
                </a:solidFill>
                <a:ea typeface="宋体" pitchFamily="2" charset="-122"/>
              </a:rPr>
              <a:t>与空缺位置</a:t>
            </a:r>
            <a:r>
              <a:rPr lang="en-US" altLang="zh-CN" sz="1400">
                <a:solidFill>
                  <a:schemeClr val="tx1"/>
                </a:solidFill>
                <a:ea typeface="宋体" pitchFamily="2" charset="-122"/>
              </a:rPr>
              <a:t>Rd</a:t>
            </a:r>
            <a:r>
              <a:rPr lang="zh-CN" altLang="en-US" sz="1400">
                <a:solidFill>
                  <a:schemeClr val="tx1"/>
                </a:solidFill>
                <a:ea typeface="宋体" pitchFamily="2" charset="-122"/>
              </a:rPr>
              <a:t>。</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则</a:t>
            </a:r>
            <a:r>
              <a:rPr lang="en-US" altLang="zh-CN" sz="1400">
                <a:solidFill>
                  <a:schemeClr val="tx1"/>
                </a:solidFill>
                <a:ea typeface="宋体" pitchFamily="2" charset="-122"/>
              </a:rPr>
              <a:t>M0</a:t>
            </a:r>
            <a:r>
              <a:rPr lang="zh-CN" altLang="en-US" sz="1400">
                <a:solidFill>
                  <a:schemeClr val="tx1"/>
                </a:solidFill>
                <a:ea typeface="宋体" pitchFamily="2" charset="-122"/>
              </a:rPr>
              <a:t>使得下列条件满足：</a:t>
            </a: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V</a:t>
            </a:r>
            <a:r>
              <a:rPr lang="zh-CN" altLang="en-US" sz="1400">
                <a:solidFill>
                  <a:schemeClr val="tx1"/>
                </a:solidFill>
                <a:ea typeface="宋体" pitchFamily="2" charset="-122"/>
              </a:rPr>
              <a:t>是描述了</a:t>
            </a:r>
            <a:r>
              <a:rPr lang="en-US" altLang="zh-CN" sz="1400">
                <a:solidFill>
                  <a:schemeClr val="tx1"/>
                </a:solidFill>
                <a:ea typeface="宋体" pitchFamily="2" charset="-122"/>
              </a:rPr>
              <a:t>sk</a:t>
            </a:r>
            <a:r>
              <a:rPr lang="zh-CN" altLang="en-US" sz="1400">
                <a:solidFill>
                  <a:schemeClr val="tx1"/>
                </a:solidFill>
                <a:ea typeface="宋体" pitchFamily="2" charset="-122"/>
              </a:rPr>
              <a:t>与空缺相互作用的有效势，标准的</a:t>
            </a:r>
            <a:r>
              <a:rPr lang="" altLang="zh-CN" sz="1400">
                <a:solidFill>
                  <a:schemeClr val="tx1"/>
                </a:solidFill>
                <a:ea typeface="宋体" pitchFamily="2" charset="-122"/>
              </a:rPr>
              <a:t>Thiele</a:t>
            </a:r>
            <a:r>
              <a:rPr lang="zh-CN" altLang="" sz="1400">
                <a:solidFill>
                  <a:schemeClr val="tx1"/>
                </a:solidFill>
                <a:ea typeface="宋体" pitchFamily="2" charset="-122"/>
              </a:rPr>
              <a:t>方法没有考虑</a:t>
            </a:r>
            <a:r>
              <a:rPr lang="en-US" altLang="zh-CN" sz="1400">
                <a:solidFill>
                  <a:schemeClr val="tx1"/>
                </a:solidFill>
                <a:ea typeface="宋体" pitchFamily="2" charset="-122"/>
              </a:rPr>
              <a:t>sk</a:t>
            </a:r>
            <a:r>
              <a:rPr lang="zh-CN" altLang="en-US" sz="1400">
                <a:solidFill>
                  <a:schemeClr val="tx1"/>
                </a:solidFill>
                <a:ea typeface="宋体" pitchFamily="2" charset="-122"/>
              </a:rPr>
              <a:t>形变，即</a:t>
            </a:r>
            <a:r>
              <a:rPr lang="" altLang="zh-CN" sz="1400">
                <a:solidFill>
                  <a:schemeClr val="tx1"/>
                </a:solidFill>
                <a:ea typeface="宋体" pitchFamily="2" charset="-122"/>
              </a:rPr>
              <a:t>M0</a:t>
            </a:r>
            <a:r>
              <a:rPr lang="zh-CN" altLang="" sz="1400">
                <a:solidFill>
                  <a:schemeClr val="tx1"/>
                </a:solidFill>
                <a:ea typeface="宋体" pitchFamily="2" charset="-122"/>
              </a:rPr>
              <a:t>不依赖于</a:t>
            </a:r>
            <a:r>
              <a:rPr lang="" altLang="zh-CN" sz="1400">
                <a:solidFill>
                  <a:schemeClr val="tx1"/>
                </a:solidFill>
                <a:ea typeface="宋体" pitchFamily="2" charset="-122"/>
              </a:rPr>
              <a:t>R-Rd</a:t>
            </a:r>
            <a:r>
              <a:rPr lang="zh-CN" altLang="" sz="1400">
                <a:solidFill>
                  <a:schemeClr val="tx1"/>
                </a:solidFill>
                <a:ea typeface="宋体" pitchFamily="2" charset="-122"/>
              </a:rPr>
              <a:t>。数值计算</a:t>
            </a:r>
            <a:r>
              <a:rPr lang="" altLang="zh-CN" sz="1400">
                <a:solidFill>
                  <a:schemeClr val="tx1"/>
                </a:solidFill>
                <a:ea typeface="宋体" pitchFamily="2" charset="-122"/>
              </a:rPr>
              <a:t>M0</a:t>
            </a:r>
            <a:r>
              <a:rPr lang="zh-CN" altLang="" sz="1400">
                <a:solidFill>
                  <a:schemeClr val="tx1"/>
                </a:solidFill>
                <a:ea typeface="宋体" pitchFamily="2" charset="-122"/>
              </a:rPr>
              <a:t>与</a:t>
            </a:r>
            <a:r>
              <a:rPr lang="en-US" altLang="zh-CN" sz="1400">
                <a:solidFill>
                  <a:schemeClr val="tx1"/>
                </a:solidFill>
                <a:ea typeface="宋体" pitchFamily="2" charset="-122"/>
              </a:rPr>
              <a:t>F</a:t>
            </a:r>
            <a:r>
              <a:rPr lang="" altLang="en-US" sz="1400">
                <a:solidFill>
                  <a:schemeClr val="tx1"/>
                </a:solidFill>
                <a:ea typeface="宋体" pitchFamily="2" charset="-122"/>
              </a:rPr>
              <a:t>(M0)</a:t>
            </a:r>
            <a:r>
              <a:rPr lang="zh-CN" altLang="" sz="1400">
                <a:solidFill>
                  <a:schemeClr val="tx1"/>
                </a:solidFill>
                <a:ea typeface="宋体" pitchFamily="2" charset="-122"/>
              </a:rPr>
              <a:t>有两种方法：</a:t>
            </a:r>
            <a:endParaRPr lang="zh-CN" altLang=""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1. </a:t>
            </a:r>
            <a:r>
              <a:rPr lang="zh-CN" altLang="en-US" sz="1400">
                <a:solidFill>
                  <a:schemeClr val="tx1"/>
                </a:solidFill>
                <a:ea typeface="宋体" pitchFamily="2" charset="-122"/>
              </a:rPr>
              <a:t>类似于</a:t>
            </a:r>
            <a:r>
              <a:rPr lang="en-US" altLang="zh-CN" sz="1400">
                <a:solidFill>
                  <a:schemeClr val="tx1"/>
                </a:solidFill>
                <a:ea typeface="宋体" pitchFamily="2" charset="-122"/>
              </a:rPr>
              <a:t>[</a:t>
            </a:r>
            <a:r>
              <a:rPr lang="" altLang="en-US" sz="1400">
                <a:solidFill>
                  <a:schemeClr val="tx1"/>
                </a:solidFill>
                <a:ea typeface="宋体" pitchFamily="2" charset="-122"/>
              </a:rPr>
              <a:t>14]</a:t>
            </a:r>
            <a:r>
              <a:rPr lang="zh-CN" altLang="" sz="1400">
                <a:solidFill>
                  <a:schemeClr val="tx1"/>
                </a:solidFill>
                <a:ea typeface="宋体" pitchFamily="2" charset="-122"/>
              </a:rPr>
              <a:t>中计算</a:t>
            </a:r>
            <a:r>
              <a:rPr lang="en-US" altLang="zh-CN" sz="1400">
                <a:solidFill>
                  <a:schemeClr val="tx1"/>
                </a:solidFill>
                <a:ea typeface="宋体" pitchFamily="2" charset="-122"/>
              </a:rPr>
              <a:t>sk-sk</a:t>
            </a:r>
            <a:r>
              <a:rPr lang="zh-CN" altLang="en-US" sz="1400">
                <a:solidFill>
                  <a:schemeClr val="tx1"/>
                </a:solidFill>
                <a:ea typeface="宋体" pitchFamily="2" charset="-122"/>
              </a:rPr>
              <a:t>相互作用势的方法</a:t>
            </a:r>
            <a:endParaRPr lang="zh-CN" altLang="en-US"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2. </a:t>
            </a:r>
            <a:r>
              <a:rPr lang="zh-CN" altLang="en-US" sz="1400">
                <a:solidFill>
                  <a:schemeClr val="tx1"/>
                </a:solidFill>
                <a:ea typeface="宋体" pitchFamily="2" charset="-122"/>
              </a:rPr>
              <a:t>先计算无杂质系统中的</a:t>
            </a:r>
            <a:r>
              <a:rPr lang="en-US" altLang="zh-CN" sz="1400">
                <a:solidFill>
                  <a:schemeClr val="tx1"/>
                </a:solidFill>
                <a:ea typeface="宋体" pitchFamily="2" charset="-122"/>
              </a:rPr>
              <a:t>sk</a:t>
            </a:r>
            <a:r>
              <a:rPr lang="zh-CN" altLang="en-US" sz="1400">
                <a:solidFill>
                  <a:schemeClr val="tx1"/>
                </a:solidFill>
                <a:ea typeface="宋体" pitchFamily="2" charset="-122"/>
              </a:rPr>
              <a:t>构型</a:t>
            </a:r>
            <a:r>
              <a:rPr lang="en-US" altLang="zh-CN" sz="1400">
                <a:solidFill>
                  <a:schemeClr val="tx1"/>
                </a:solidFill>
                <a:ea typeface="宋体" pitchFamily="2" charset="-122"/>
              </a:rPr>
              <a:t>M</a:t>
            </a:r>
            <a:r>
              <a:rPr lang="" altLang="en-US" sz="1400">
                <a:solidFill>
                  <a:schemeClr val="tx1"/>
                </a:solidFill>
                <a:ea typeface="宋体" pitchFamily="2" charset="-122"/>
              </a:rPr>
              <a:t>c(r-R)</a:t>
            </a:r>
            <a:r>
              <a:rPr lang="zh-CN" altLang="en-US" sz="1400">
                <a:solidFill>
                  <a:schemeClr val="tx1"/>
                </a:solidFill>
                <a:ea typeface="宋体" pitchFamily="2" charset="-122"/>
              </a:rPr>
              <a:t>，有杂质时，以边界条件：</a:t>
            </a:r>
            <a:r>
              <a:rPr lang="en-US" altLang="zh-CN" sz="1400">
                <a:solidFill>
                  <a:schemeClr val="tx1"/>
                </a:solidFill>
                <a:ea typeface="宋体" pitchFamily="2" charset="-122"/>
              </a:rPr>
              <a:t>sk</a:t>
            </a:r>
            <a:r>
              <a:rPr lang="zh-CN" altLang="en-US" sz="1400">
                <a:solidFill>
                  <a:schemeClr val="tx1"/>
                </a:solidFill>
                <a:ea typeface="宋体" pitchFamily="2" charset="-122"/>
              </a:rPr>
              <a:t>半径之外构型为</a:t>
            </a:r>
            <a:r>
              <a:rPr lang="en-US" altLang="zh-CN" sz="1400">
                <a:solidFill>
                  <a:schemeClr val="tx1"/>
                </a:solidFill>
                <a:ea typeface="宋体" pitchFamily="2" charset="-122"/>
              </a:rPr>
              <a:t>Mc</a:t>
            </a:r>
            <a:endParaRPr lang="en-US" altLang="zh-CN"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3380740" y="1003300"/>
            <a:ext cx="2885440" cy="962025"/>
          </a:xfrm>
          <a:prstGeom prst="rect">
            <a:avLst/>
          </a:prstGeom>
        </p:spPr>
      </p:pic>
      <p:pic>
        <p:nvPicPr>
          <p:cNvPr id="6" name="Picture 5" descr="1"/>
          <p:cNvPicPr>
            <a:picLocks noChangeAspect="true"/>
          </p:cNvPicPr>
          <p:nvPr/>
        </p:nvPicPr>
        <p:blipFill>
          <a:blip r:embed="rId2"/>
          <a:stretch>
            <a:fillRect/>
          </a:stretch>
        </p:blipFill>
        <p:spPr>
          <a:xfrm>
            <a:off x="661035" y="1483995"/>
            <a:ext cx="2599690" cy="235585"/>
          </a:xfrm>
          <a:prstGeom prst="rect">
            <a:avLst/>
          </a:prstGeom>
        </p:spPr>
      </p:pic>
      <p:pic>
        <p:nvPicPr>
          <p:cNvPr id="11" name="Picture 10" descr="/home/ligy/Pictures/1.png1"/>
          <p:cNvPicPr>
            <a:picLocks noChangeAspect="true"/>
          </p:cNvPicPr>
          <p:nvPr/>
        </p:nvPicPr>
        <p:blipFill>
          <a:blip r:embed="rId3"/>
          <a:srcRect/>
          <a:stretch>
            <a:fillRect/>
          </a:stretch>
        </p:blipFill>
        <p:spPr>
          <a:xfrm>
            <a:off x="2481580" y="2083435"/>
            <a:ext cx="3404235" cy="723265"/>
          </a:xfrm>
          <a:prstGeom prst="rect">
            <a:avLst/>
          </a:prstGeom>
        </p:spPr>
      </p:pic>
      <p:pic>
        <p:nvPicPr>
          <p:cNvPr id="12" name="Picture 11" descr="/home/ligy/Pictures/1.png1"/>
          <p:cNvPicPr>
            <a:picLocks noChangeAspect="true"/>
          </p:cNvPicPr>
          <p:nvPr/>
        </p:nvPicPr>
        <p:blipFill>
          <a:blip r:embed="rId4"/>
          <a:srcRect/>
          <a:stretch>
            <a:fillRect/>
          </a:stretch>
        </p:blipFill>
        <p:spPr>
          <a:xfrm>
            <a:off x="2717165" y="2990215"/>
            <a:ext cx="2226310" cy="254635"/>
          </a:xfrm>
          <a:prstGeom prst="rect">
            <a:avLst/>
          </a:prstGeom>
        </p:spPr>
      </p:pic>
      <p:pic>
        <p:nvPicPr>
          <p:cNvPr id="16" name="Picture 15" descr="/home/ligy/Pictures/1.png1"/>
          <p:cNvPicPr>
            <a:picLocks noChangeAspect="true"/>
          </p:cNvPicPr>
          <p:nvPr/>
        </p:nvPicPr>
        <p:blipFill>
          <a:blip r:embed="rId5"/>
          <a:srcRect/>
          <a:stretch>
            <a:fillRect/>
          </a:stretch>
        </p:blipFill>
        <p:spPr>
          <a:xfrm>
            <a:off x="2324100" y="3799840"/>
            <a:ext cx="2226310" cy="188595"/>
          </a:xfrm>
          <a:prstGeom prst="rect">
            <a:avLst/>
          </a:prstGeom>
        </p:spPr>
      </p:pic>
      <p:pic>
        <p:nvPicPr>
          <p:cNvPr id="17" name="Picture 16" descr="/home/ligy/Pictures/1.png1"/>
          <p:cNvPicPr>
            <a:picLocks noChangeAspect="true"/>
          </p:cNvPicPr>
          <p:nvPr/>
        </p:nvPicPr>
        <p:blipFill>
          <a:blip r:embed="rId6"/>
          <a:srcRect/>
          <a:stretch>
            <a:fillRect/>
          </a:stretch>
        </p:blipFill>
        <p:spPr>
          <a:xfrm>
            <a:off x="2481580" y="4045585"/>
            <a:ext cx="2784475" cy="546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574442" y="36396"/>
            <a:ext cx="2412365" cy="398780"/>
          </a:xfrm>
          <a:prstGeom prst="rect">
            <a:avLst/>
          </a:prstGeom>
          <a:noFill/>
        </p:spPr>
        <p:txBody>
          <a:bodyPr wrap="none" rtlCol="0">
            <a:spAutoFit/>
          </a:bodyPr>
          <a:p>
            <a:pPr algn="l"/>
            <a:r>
              <a:rPr lang="zh-CN" altLang="en-US" sz="2000" dirty="0">
                <a:latin typeface="+mj-lt"/>
                <a:ea typeface="宋体" pitchFamily="2" charset="-122"/>
              </a:rPr>
              <a:t>用空</a:t>
            </a:r>
            <a:r>
              <a:rPr lang="zh-CN" altLang="en-US" sz="2000">
                <a:ea typeface="宋体" pitchFamily="2" charset="-122"/>
                <a:sym typeface="+mn-ea"/>
              </a:rPr>
              <a:t>缺</a:t>
            </a:r>
            <a:r>
              <a:rPr lang="zh-CN" altLang="en-US" sz="2000" dirty="0">
                <a:latin typeface="+mj-lt"/>
                <a:ea typeface="宋体" pitchFamily="2" charset="-122"/>
              </a:rPr>
              <a:t>俘获</a:t>
            </a:r>
            <a:r>
              <a:rPr lang="en-US" altLang="zh-CN" sz="2000" dirty="0">
                <a:latin typeface="+mj-lt"/>
                <a:ea typeface="宋体" pitchFamily="2" charset="-122"/>
              </a:rPr>
              <a:t>skyrmion</a:t>
            </a:r>
            <a:endParaRPr lang="en-US" altLang="zh-CN" sz="2000" dirty="0">
              <a:latin typeface="+mj-lt"/>
              <a:ea typeface="宋体" pitchFamily="2" charset="-122"/>
            </a:endParaRPr>
          </a:p>
        </p:txBody>
      </p:sp>
      <p:sp>
        <p:nvSpPr>
          <p:cNvPr id="3" name="Text Box 2"/>
          <p:cNvSpPr txBox="true"/>
          <p:nvPr/>
        </p:nvSpPr>
        <p:spPr>
          <a:xfrm>
            <a:off x="5674360" y="300990"/>
            <a:ext cx="1806575" cy="275590"/>
          </a:xfrm>
          <a:prstGeom prst="rect">
            <a:avLst/>
          </a:prstGeom>
          <a:noFill/>
        </p:spPr>
        <p:txBody>
          <a:bodyPr wrap="square" rtlCol="0">
            <a:spAutoFit/>
          </a:bodyPr>
          <a:p>
            <a:r>
              <a:rPr lang="en-US" altLang="en-US" sz="1200"/>
              <a:t>PRB 91, 054410(2015)</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80010" y="534035"/>
            <a:ext cx="7400925" cy="246126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两种方法的结果差距很小</a:t>
            </a:r>
            <a:r>
              <a:rPr lang="" altLang="zh-CN" sz="1400">
                <a:solidFill>
                  <a:schemeClr val="tx1"/>
                </a:solidFill>
                <a:ea typeface="宋体" pitchFamily="2" charset="-122"/>
              </a:rPr>
              <a:t>(inset:</a:t>
            </a:r>
            <a:r>
              <a:rPr lang="zh-CN" altLang="" sz="1400">
                <a:solidFill>
                  <a:schemeClr val="tx1"/>
                </a:solidFill>
                <a:ea typeface="宋体" pitchFamily="2" charset="-122"/>
              </a:rPr>
              <a:t>红点</a:t>
            </a:r>
            <a:r>
              <a:rPr lang="" altLang="zh-CN" sz="1400">
                <a:solidFill>
                  <a:schemeClr val="tx1"/>
                </a:solidFill>
                <a:ea typeface="宋体" pitchFamily="2" charset="-122"/>
              </a:rPr>
              <a:t>vs</a:t>
            </a:r>
            <a:r>
              <a:rPr lang="zh-CN" altLang="" sz="1400">
                <a:solidFill>
                  <a:schemeClr val="tx1"/>
                </a:solidFill>
                <a:ea typeface="宋体" pitchFamily="2" charset="-122"/>
              </a:rPr>
              <a:t>绿线</a:t>
            </a:r>
            <a:r>
              <a:rPr lang="" altLang="zh-CN" sz="1400">
                <a:solidFill>
                  <a:schemeClr val="tx1"/>
                </a:solidFill>
                <a:ea typeface="宋体" pitchFamily="2" charset="-122"/>
              </a:rPr>
              <a:t>)</a:t>
            </a: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推广的</a:t>
            </a:r>
            <a:r>
              <a:rPr lang="" altLang="zh-CN" sz="1400">
                <a:solidFill>
                  <a:schemeClr val="tx1"/>
                </a:solidFill>
                <a:ea typeface="宋体" pitchFamily="2" charset="-122"/>
              </a:rPr>
              <a:t>Thiele</a:t>
            </a:r>
            <a:r>
              <a:rPr lang="zh-CN" altLang="" sz="1400">
                <a:solidFill>
                  <a:schemeClr val="tx1"/>
                </a:solidFill>
                <a:ea typeface="宋体" pitchFamily="2" charset="-122"/>
              </a:rPr>
              <a:t>方程：</a:t>
            </a:r>
            <a:endParaRPr lang="zh-CN" altLang="" sz="1400">
              <a:solidFill>
                <a:schemeClr val="tx1"/>
              </a:solidFill>
              <a:ea typeface="宋体" pitchFamily="2" charset="-122"/>
            </a:endParaRPr>
          </a:p>
          <a:p>
            <a:pPr marL="285750" indent="-285750" algn="l">
              <a:buFont typeface="Arial" panose="02080604020202020204" pitchFamily="34" charset="0"/>
              <a:buChar char="•"/>
            </a:pPr>
            <a:endParaRPr lang="zh-CN" altLang="" sz="1400">
              <a:solidFill>
                <a:schemeClr val="tx1"/>
              </a:solidFill>
              <a:ea typeface="宋体" pitchFamily="2" charset="-122"/>
            </a:endParaRPr>
          </a:p>
          <a:p>
            <a:pPr marL="285750" indent="-285750" algn="l">
              <a:buFont typeface="Arial" panose="02080604020202020204" pitchFamily="34" charset="0"/>
              <a:buChar char="•"/>
            </a:pPr>
            <a:endParaRPr lang="zh-CN" altLang="" sz="1400">
              <a:solidFill>
                <a:schemeClr val="tx1"/>
              </a:solidFill>
              <a:ea typeface="宋体" pitchFamily="2" charset="-122"/>
            </a:endParaRPr>
          </a:p>
          <a:p>
            <a:pPr marL="285750" indent="-285750" algn="l">
              <a:buFont typeface="Arial" panose="02080604020202020204" pitchFamily="34" charset="0"/>
              <a:buChar char="•"/>
            </a:pP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近似为：</a:t>
            </a:r>
            <a:endParaRPr lang="zh-CN" altLang="" sz="1400">
              <a:solidFill>
                <a:schemeClr val="tx1"/>
              </a:solidFill>
              <a:ea typeface="宋体" pitchFamily="2" charset="-122"/>
            </a:endParaRPr>
          </a:p>
          <a:p>
            <a:pPr marL="285750" indent="-285750" algn="l">
              <a:buFont typeface="Arial" panose="02080604020202020204" pitchFamily="34" charset="0"/>
              <a:buChar char="•"/>
            </a:pPr>
            <a:endParaRPr lang="zh-CN" altLang="" sz="1400">
              <a:solidFill>
                <a:schemeClr val="tx1"/>
              </a:solidFill>
              <a:ea typeface="宋体" pitchFamily="2" charset="-122"/>
            </a:endParaRPr>
          </a:p>
          <a:p>
            <a:pPr marL="285750" indent="-285750" algn="l">
              <a:buFont typeface="Arial" panose="02080604020202020204" pitchFamily="34" charset="0"/>
              <a:buChar char="•"/>
            </a:pPr>
            <a:endParaRPr lang="zh-CN" altLang="" sz="1400">
              <a:solidFill>
                <a:schemeClr val="tx1"/>
              </a:solidFill>
              <a:ea typeface="宋体" pitchFamily="2" charset="-122"/>
            </a:endParaRPr>
          </a:p>
          <a:p>
            <a:pPr marL="285750" indent="-285750" algn="l">
              <a:buFont typeface="Arial" panose="02080604020202020204" pitchFamily="34" charset="0"/>
              <a:buChar char="•"/>
            </a:pP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微磁模拟与简化的推广</a:t>
            </a:r>
            <a:r>
              <a:rPr lang="" altLang="zh-CN" sz="1400">
                <a:solidFill>
                  <a:schemeClr val="tx1"/>
                </a:solidFill>
                <a:ea typeface="宋体" pitchFamily="2" charset="-122"/>
              </a:rPr>
              <a:t>Thiele</a:t>
            </a:r>
            <a:r>
              <a:rPr lang="zh-CN" altLang="" sz="1400">
                <a:solidFill>
                  <a:schemeClr val="tx1"/>
                </a:solidFill>
                <a:ea typeface="宋体" pitchFamily="2" charset="-122"/>
              </a:rPr>
              <a:t>方程符合很好</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中心的定义方法：</a:t>
            </a:r>
            <a:endParaRPr lang="zh-CN" altLang="" sz="1400">
              <a:solidFill>
                <a:schemeClr val="tx1"/>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4627880" y="654685"/>
            <a:ext cx="2636520" cy="1617345"/>
          </a:xfrm>
          <a:prstGeom prst="rect">
            <a:avLst/>
          </a:prstGeom>
        </p:spPr>
      </p:pic>
      <p:sp>
        <p:nvSpPr>
          <p:cNvPr id="2" name="Text Box 1"/>
          <p:cNvSpPr txBox="true"/>
          <p:nvPr/>
        </p:nvSpPr>
        <p:spPr>
          <a:xfrm>
            <a:off x="5830570" y="654685"/>
            <a:ext cx="744855" cy="275590"/>
          </a:xfrm>
          <a:prstGeom prst="rect">
            <a:avLst/>
          </a:prstGeom>
          <a:noFill/>
        </p:spPr>
        <p:txBody>
          <a:bodyPr wrap="square" rtlCol="0">
            <a:spAutoFit/>
          </a:bodyPr>
          <a:p>
            <a:r>
              <a:rPr lang="" altLang="en-US" sz="1200"/>
              <a:t>B=0.05</a:t>
            </a:r>
            <a:endParaRPr lang="" altLang="en-US" sz="1200"/>
          </a:p>
        </p:txBody>
      </p:sp>
      <p:sp>
        <p:nvSpPr>
          <p:cNvPr id="7" name="Text Box 6"/>
          <p:cNvSpPr txBox="true"/>
          <p:nvPr/>
        </p:nvSpPr>
        <p:spPr>
          <a:xfrm>
            <a:off x="5142865" y="1764665"/>
            <a:ext cx="744855" cy="275590"/>
          </a:xfrm>
          <a:prstGeom prst="rect">
            <a:avLst/>
          </a:prstGeom>
          <a:noFill/>
        </p:spPr>
        <p:txBody>
          <a:bodyPr wrap="square" rtlCol="0">
            <a:spAutoFit/>
          </a:bodyPr>
          <a:p>
            <a:r>
              <a:rPr lang="en-US" altLang="en-US" sz="1200"/>
              <a:t>B=0.</a:t>
            </a:r>
            <a:r>
              <a:rPr lang="" altLang="en-US" sz="1200"/>
              <a:t>12</a:t>
            </a:r>
            <a:endParaRPr lang="" altLang="en-US" sz="1200"/>
          </a:p>
        </p:txBody>
      </p:sp>
      <p:pic>
        <p:nvPicPr>
          <p:cNvPr id="8" name="Picture 7" descr="/home/ligy/Pictures/1.png1"/>
          <p:cNvPicPr>
            <a:picLocks noChangeAspect="true"/>
          </p:cNvPicPr>
          <p:nvPr/>
        </p:nvPicPr>
        <p:blipFill>
          <a:blip r:embed="rId2"/>
          <a:srcRect/>
          <a:stretch>
            <a:fillRect/>
          </a:stretch>
        </p:blipFill>
        <p:spPr>
          <a:xfrm>
            <a:off x="1079500" y="1055688"/>
            <a:ext cx="2636520" cy="633730"/>
          </a:xfrm>
          <a:prstGeom prst="rect">
            <a:avLst/>
          </a:prstGeom>
        </p:spPr>
      </p:pic>
      <p:pic>
        <p:nvPicPr>
          <p:cNvPr id="9" name="Picture 8" descr="/home/ligy/Pictures/1.png1"/>
          <p:cNvPicPr>
            <a:picLocks noChangeAspect="true"/>
          </p:cNvPicPr>
          <p:nvPr/>
        </p:nvPicPr>
        <p:blipFill>
          <a:blip r:embed="rId3"/>
          <a:srcRect/>
          <a:stretch>
            <a:fillRect/>
          </a:stretch>
        </p:blipFill>
        <p:spPr>
          <a:xfrm>
            <a:off x="794385" y="1976120"/>
            <a:ext cx="2636520" cy="374015"/>
          </a:xfrm>
          <a:prstGeom prst="rect">
            <a:avLst/>
          </a:prstGeom>
        </p:spPr>
      </p:pic>
      <p:pic>
        <p:nvPicPr>
          <p:cNvPr id="10" name="Picture 9" descr="/home/ligy/Pictures/1.png1"/>
          <p:cNvPicPr>
            <a:picLocks noChangeAspect="true"/>
          </p:cNvPicPr>
          <p:nvPr/>
        </p:nvPicPr>
        <p:blipFill>
          <a:blip r:embed="rId4"/>
          <a:srcRect/>
          <a:stretch>
            <a:fillRect/>
          </a:stretch>
        </p:blipFill>
        <p:spPr>
          <a:xfrm>
            <a:off x="2065020" y="2725420"/>
            <a:ext cx="3620135" cy="5207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6101</Words>
  <Application>WPS Presentation</Application>
  <PresentationFormat>自定义</PresentationFormat>
  <Paragraphs>336</Paragraphs>
  <Slides>14</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14</vt:i4>
      </vt:variant>
    </vt:vector>
  </HeadingPairs>
  <TitlesOfParts>
    <vt:vector size="32" baseType="lpstr">
      <vt:lpstr>Arial</vt:lpstr>
      <vt:lpstr>宋体</vt:lpstr>
      <vt:lpstr>Wingdings</vt:lpstr>
      <vt:lpstr>Nimbus Roman No9 L</vt:lpstr>
      <vt:lpstr>Symbol</vt:lpstr>
      <vt:lpstr>Times New Roman</vt:lpstr>
      <vt:lpstr>Vivaldi</vt:lpstr>
      <vt:lpstr>Comfortaa Light</vt:lpstr>
      <vt:lpstr>文泉驿微米黑</vt:lpstr>
      <vt:lpstr>宋体</vt:lpstr>
      <vt:lpstr>DejaVu Sans</vt:lpstr>
      <vt:lpstr>文泉驿正黑</vt:lpstr>
      <vt:lpstr>微软雅黑</vt:lpstr>
      <vt:lpstr>Arial Unicode MS</vt:lpstr>
      <vt:lpstr>Standard Symbols PS</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985</cp:revision>
  <dcterms:created xsi:type="dcterms:W3CDTF">2021-11-26T09:41:42Z</dcterms:created>
  <dcterms:modified xsi:type="dcterms:W3CDTF">2021-11-26T09:41:42Z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